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0" r:id="rId3"/>
    <p:sldId id="257" r:id="rId4"/>
    <p:sldId id="258" r:id="rId5"/>
    <p:sldId id="284" r:id="rId6"/>
    <p:sldId id="259" r:id="rId7"/>
    <p:sldId id="281" r:id="rId8"/>
    <p:sldId id="286" r:id="rId9"/>
    <p:sldId id="262" r:id="rId10"/>
    <p:sldId id="261" r:id="rId11"/>
    <p:sldId id="263" r:id="rId12"/>
    <p:sldId id="264" r:id="rId13"/>
    <p:sldId id="265" r:id="rId14"/>
    <p:sldId id="267" r:id="rId15"/>
    <p:sldId id="266" r:id="rId16"/>
    <p:sldId id="282" r:id="rId17"/>
    <p:sldId id="283" r:id="rId18"/>
    <p:sldId id="285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3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DD81EE7-74AA-4E24-9C6C-2AD848F0F39C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83831B-EF1D-4159-903D-C0EB707193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1EE7-74AA-4E24-9C6C-2AD848F0F39C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831B-EF1D-4159-903D-C0EB707193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DD81EE7-74AA-4E24-9C6C-2AD848F0F39C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183831B-EF1D-4159-903D-C0EB707193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1EE7-74AA-4E24-9C6C-2AD848F0F39C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83831B-EF1D-4159-903D-C0EB707193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1EE7-74AA-4E24-9C6C-2AD848F0F39C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183831B-EF1D-4159-903D-C0EB707193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DD81EE7-74AA-4E24-9C6C-2AD848F0F39C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183831B-EF1D-4159-903D-C0EB707193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DD81EE7-74AA-4E24-9C6C-2AD848F0F39C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183831B-EF1D-4159-903D-C0EB707193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1EE7-74AA-4E24-9C6C-2AD848F0F39C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83831B-EF1D-4159-903D-C0EB707193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1EE7-74AA-4E24-9C6C-2AD848F0F39C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83831B-EF1D-4159-903D-C0EB707193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1EE7-74AA-4E24-9C6C-2AD848F0F39C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83831B-EF1D-4159-903D-C0EB707193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DD81EE7-74AA-4E24-9C6C-2AD848F0F39C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183831B-EF1D-4159-903D-C0EB707193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DD81EE7-74AA-4E24-9C6C-2AD848F0F39C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183831B-EF1D-4159-903D-C0EB707193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lifeinthefastlane.com/ecg-library/basics/qt-prolongation-drugs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Arrhythmia definitions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Arrhythmia definitions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990600" y="16764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Ventricular premature beats(PVCs)</a:t>
            </a:r>
          </a:p>
          <a:p>
            <a:pPr lvl="0"/>
            <a:r>
              <a:rPr lang="en-US" dirty="0" smtClean="0"/>
              <a:t>premature, widened, bizarre QRS </a:t>
            </a:r>
          </a:p>
          <a:p>
            <a:pPr lvl="0">
              <a:buNone/>
            </a:pPr>
            <a:r>
              <a:rPr lang="en-US" smtClean="0"/>
              <a:t> </a:t>
            </a:r>
            <a:endParaRPr lang="en-US" dirty="0" smtClean="0"/>
          </a:p>
          <a:p>
            <a:r>
              <a:rPr lang="en-US" dirty="0" smtClean="0"/>
              <a:t>followed by a full compensatory pause</a:t>
            </a:r>
            <a:endParaRPr lang="en-US" dirty="0"/>
          </a:p>
        </p:txBody>
      </p:sp>
      <p:pic>
        <p:nvPicPr>
          <p:cNvPr id="32770" name="Picture 2" descr="http://www.heart.org/idc/groups/heart-public/@wcm/@private/@hcm/documents/image/ucm_304931@z_extracted%7E1/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828800"/>
            <a:ext cx="1676400" cy="1463723"/>
          </a:xfrm>
          <a:prstGeom prst="rect">
            <a:avLst/>
          </a:prstGeom>
          <a:noFill/>
        </p:spPr>
      </p:pic>
      <p:sp>
        <p:nvSpPr>
          <p:cNvPr id="32772" name="AutoShape 4" descr="data:image/jpeg;base64,/9j/4AAQSkZJRgABAQAAAQABAAD/2wCEAAkGBxQSEhQUEhQUFBQVFBQVFBQUFBQUFBQUFBUXFhUUFRQYHCggGBwlHBQUITEhJSkrLi4uFx8zODMsNygtLiwBCgoKDgwOFw8PFywcHBwsLCwsLCwsLCwsLCwsLCwsLCwsLCwsLCwsLCwsLCwsLCwsLCwsLCwsLCwsLCwsLCwsLP/AABEIAK0BIwMBIgACEQEDEQH/xAAaAAACAwEBAAAAAAAAAAAAAAADBAECBQAG/8QASBAAAgEBAgcMCAUDAgUFAAAAAQIAAwQRBRIhIjFRUhMjMjNBYXFykZKx0RRCU2JzgaGyBoKiwdKzwuE0wxUkY5PwQ2SDo+L/xAAXAQEBAQEAAAAAAAAAAAAAAAAAAQID/8QAGREBAQEBAQEAAAAAAAAAAAAAABEBQTES/9oADAMBAAIRAxEAPwDhaV5+63lK17UuK2RtB9RtXRGhKWg5jdU+E0BWW0jEXI/BHqNq6If0n3X7pk2bgL1R4QwlCdrtGY2Y/BPq83TCWe0HFXMfgjVq6Ze2cW/VPhC0eCvQPCQBFdvZt2p5yLTXbEbe24J5U1dMZErazvb9U+EAFkqtiLmHgr6y6umG3V/Z/qEtZuAvVXwhhKF2qVLuAvf/AMRfBr1Nyp3KvAX1zq6sffQegwODeJp9RfAQJxqmyneP8Z19TUna3lGJMgzcHbpiaE4dTlbbaNb57n6pTBfA/PU/qNHLoC+LU1p2N5xSxrUx6uVOMF+afZpzzTnk7faqotRxWxaVO0UQ+XLUasqoFI1AG/pIgeiZKm0ncP8AKc1Optr3D/KNYs4iBlpTfdjnLxY9T3j70aNKptjuf5kKN/Pwx9xjd0Bbc32/0jzittpPfTz/AP1BdmjZaaRWK28ZaXxB9rQL7i+3+kTtxfb/AEiMXTroGdhGk25VM/1G9UajDpSe4Z/JsidhTianUbwMYQZB0QAGm+2O7/mVNN9sdz/MaukEQM3ByPua5w5fVOvpjGI+0vdPnIwaN7X5+JjN0BQq+tew+cWsyvfUyrw9R1CaJWLWUZanX/tEIgq+tewwbK/u/WOGDYQM6or38n1kxhxlnTQMBB2vgN1T4SgtibX0MDbLam5vlPBPqtq6JFO2cZq9A8IYROlbFAHC0D1G1dEJ6Yup+4/lCLW7i36p8IeloHQIhb7WNyfI/BPqPq6IdLYLhmv3G8oU2BA27i36reEp6X7lTuGCt1p3t8x+A3q83TAcoDNXqjwhIrRtJxRmPoHIvnLekn2b/o/lAPU0HoMDgziafw0+0SlS1Ncd6fQeWn/KCwfaG3Knvb8Bct6bI96BpTot6Q/sm7yec4V39ke8nnAjBfF/mqfe0cmXgys+5je/Wf1l22jYrVPZ/rEBmeRtIvW0t/76hl5kagv7Gel3ap7Md8eU8jSrM1ltJxRd6WzE43KtVcmjmuge3nRYVamwv/c//M7dKmwvfP8AGQVHHn4Y+4xuZgepuxzF4seudo+7Gg9XYTvn+MBmJ28ZaXxR4NCY9XZTvn+MUtr1L6d6pxguzzpub3YGnOi2PU2U75/jOx6mynfP8YFcKcTU6j/aYxT0DoEQwk1Tcql6pwH9c6jyYsPTepcM1dG2f4yhmVaBNSpsL3/8SrVKmwO//iBXBnFr8/ExqZ2Dqj7muZr9YazGN2fY/UJAcxSycKp1/wC1Zc1n2P1CK2Sq2NUzDw9Y2VhD5g2gzWbYPavnKNWbYPavnAhhlnQTVW2D2jznShkQNu4t+qfCHEDb+LfqmFGpaB0CEEhBkEuIC2EeKfqmMrF8JcU/RG1gRAYRO9VOo3hGRFsJcVU6jeEBinoHQJeVTRLygdfgt0Hwg8HjeqfUT7RCWngN1T4SLBxdPqL4CAadJkwE8FcWOs/3tHIrgrix0v8Ae0bkEEzxeDxdg2udomp83xXv+s9fbXxabnUjHsBnlaCYmDa42aK3fKz04Hr10TpFI5B0CWgJjjz8MfcY3FBx5+EPuMckERPCBy0vir4NHYlhDTT+IPBoDc6TOMBTCnE1Phv9ph00Doi+FeJqfDf7TGF0DogTKmWJlTAUwZxS/PxMZvi2C+KXo/cxkwKkxSyHLU6/9ojbROx6anXP2rAaJlGljKmQAadIbTOlRAtlPbXtEDb7Whptc66DyiNgCAwhxbdEqjLbE2l7ZYWxNoS6y4lCGEbWhpsMYaOfXGxbE1/Q+UHhLi2+XiI2IARbU1nut5RbCdrXcn08E+q3lNC+K4U4p+rAItrX3u4/lJ9NX3u4/lDCWEBS02tcRsj8FvUfV0TrHa13NMj8FfUfUOaGtnFv1W8DLWTgJ1V8BAqLYup/+2/lJ9LGp+4/lDzoGdgy2AUxkfS2im+03NGxaxqfuN5QWCjvS9Lfe0cgZH4htwFlrm5+KqaUYDgnSbpl22oPQ7WtzC6mRfitdkoJp1aJq/iv/SVhrTF7xA/eK4WW+y28DZqf0FkGtRtgxVzX0D1G1dEv6YNmp3G8pey8BOqvgIS+BnekDdycV+KHqHaMa9LGy/cMCD/zB+EPuMckAPSxsv3DFLdabzTzX4weqdRmlE7ectL4q/a0KJ6UNl+6ZxtQ2X7hhr5BMIz8KWobjVyPwG9RtkxgWsan7jeUHhbiavw38DGV0QBC2DU/cbylWtY1P3G8ofGlSZBn4NtQFJMjaNlvKMm1jU3dbygsGHek6IyTACbWvvd1vKK2O1LfU08YfVbUOaPExSxHjPiN+0AptS8/dbylTal5+6fKFJlHMgWa0jn7DOlaj5TOlD4i+EOLb/zllxaF2l7RAYQrqabZy8nrDWJoPrLiAW0ptL3hLC0ptr2iVFMJcWelfERsTPwjaUxDnLpXlG0I2LUm2veEKNFcLDeX6P3hBa6e2neEXwpaUNJxjro2hA0BLCLi1ptp3hJ9Mp7ad4QJtvFv1G8JaycBOqvgIvbbXT3N89OA3rDUeeWs1rphFz04K+sNQgOCdAemU9tO8JxttP2id4QB4J4pfzfcY5M3BdspikoLpfnesNoxv02n7RO8IGf+Kj/y921VoL3qyCCwl/p7d1an9BZH4itSMtEB1N9po33MNCtjX/SVtdppmjbAWXLunrDLvKjJA2LCd6p9RPtEPEMHWynuVPPXi09YbIjHplPbTvCQBH+oPwh95jkzBak3cnHS7chlxhtGMVcJUxdnqSdADLefrkHOYDNRwovJuA1zMt6lzSxgVQ1Rm+s2a3C1D3e3lEPTrJeGeohbkAYYqdXWfeOXovugMIWtL6WevGi/OGy8itK6QYL0tNte8JBtaba94QgOGOIq9RvCNCZ+F7Sho1LmXgNdlGqMi1Jtr3hCjGUeDNqTbXvCVa0ptL2iQBwXxSdURmI4MrruVPOXgjlEZNoXaHaJBdopYvX+I0M1ddpe0RSxVlz84cY/KNcB0yjSu7LtDtEqay6x2iArXOcZ0XtVYYxyjk5eadN4jVFBNlewQNvoriHNHJyDWI3F8IHMPSPEQGBRXZHYJYUl2R2CWEuJUZeHLRSo0wXxVvZQMmk33+AM0aaoQCApByggDKJg16YrVKtRheqYtFL9F+MN1I7QPlNH8PNdTNM6aTtT/KDev6SJMGjuS6h2CLYTpLuTZBo1c8diuFOKbo/eVTG5LqHYJwpLqHYJcSYC1tprub5BwG5BqMvZqa4i5BwV5OYQOEbUgDUyRjtTqMq8pCjKfqIzZeAnVXwgWFNdQ7Ilhm0ijRZwoLZFRbhnO5CoO8RNCY+F8+0WalyBnrv0UxiqO84P5YC34TrPitRr4rVKdzYwAzkcm495WHym+Ka6h2CefsGZaKDclWjVpnppvjqOwvPRwMbDqjdLILhltOrZpVG/aTVpg07WLhpqDR/0Vk4Tua1WRdW7VO7TxP8AchVF62ke8w/+pZBfA6qbPRNwy0qfINkRzcxqHZEfw619ls510af2CVdrQa7IVAsxUYtRWAqYwGcpF94B1jKPneAoWBtDKgUkU1vJF6rnHk5TzD53ZI7RsyLyXk6WIF5PPk+gyQFJAK5AAAFJbgMg4bR0wKbmuodgiVvpDGo5BxuobDx8xK3HOo/F/wBt5FM7kuodgldyXUOwQsiBn4WpruNTIOCeQRk0l2R2CAwvxNTqmMwBmkupewSrUl2R2CEMpUMgTwbSXcaeQcBeQaowaK7I7BAYNa6lSB0lF+eSMmQCagmyvYIrYqK3NmjhvyDaMdMyzaxSpu5BO+OABpZi5AUc5MB00V2V7BK7iuyvYJiLTqUnSs5INWpi1Vxr1UNkpgDmNwv5zN0mQYlvCh2Fw5OQahOgsJsN0bTyfaJ06Z4j1F881gqsS1rv9sCMvJfi/wBs0cHBHpBmRcbKGuHKpIPhMbBtnW5r1Gciv21W8xHUeyEDhC1ilTZzluGQcpY5FA6TcIGrRpKCzBQALyTkAHTMqz01tVQMFAs9M3qeWs40EDYH1MK0KNmNOzKrcK9Wfrs4ZvqTCWY4lqqLyVUWoOsma30xZXCFlTE4I0r9wgMMWIKEqol5pteyi+9kIuYDxu5oqN2+LYUO9N0DxEyjhayYoOOMpuCjGL3jSMQZ3JqiWELaz0juVmqgsMj1TiIo5Cc4nVkugbFtw8lOqtPhXnfGUi6iCQFx9V5N01xMSwYCpJSxHUOzC+qx01GJvJPzJgcE2RUq1qOW5Sr0xjNkRxo06MZW7ZQjhxj/AMQQ8i0GT51Fqt/tz1lmOYvVHhPFYUoqatVwDclelTvJPsmxuX/qAT0yUqSqMY3XKpN7kXX6L8sYNS+YuBjutavX9UkUaR1pSvx2HMXLDnxRM2vW9Kvp2TGxNFS04zhVBuvFLLnNdy6BNyz4NpoiooIVQABjNoHzhWZb82zUa3LRqrUJ9wsUf9LE/KejBmNZcHJUoYrA3MrKc5tBvGi+Z9jtq0VWnahURlzN1Jfc3uGRgwOQkcmu+EaVYX26n7lmqnv1KY/tMPZsvpHXb+mkysEJTrWivVQs1NVp0kOM+UrjO5Bvy8NR8o7Y7Kt9XhcYQM9thOeRV/ws19js9/saf2ial8wPwzZVNloX41+IL7ne68XjkM0zZF97vv5xRC/6hvhJ97Ru+ZK2Vd3YZ3FoeG+0/PGvRV1v3384DZMRt5z6Pxf9upIaig0sR01G85j2q32Y1KSisCRUbG31jcBTe8335Msg9JfIvmLSwlZmvxa4Nyljvp0DSdMr/wATst1+7rdeBxradOvmgP4XO8v0Rm+eet9vszUnxawNwF++tykAZL4SrhWyqCd2BuF9wqMScl4GmRTWFMMLRIXFaocUuwS69EW69j26NJjoqBlvBvBF4PMRMXAuDF3PdKgO61RjVCSb7myqhN+hQQIOw2YU6tWje2IEWpTGO2apvVlGXQCv1koStVUitYLtCre3/wAi4gnqyZ4urSz1OXNFhGVjkLu1+XoInqvR11t3285NB2M8/Tbday0xlFOpVqVLuRsYimp7SflGMI2pKZxVxnqtwaYdrzfynLkHPKYEsWLTva/HZnLkMbi2MQfCA1hqlj0agHCxb16y5y/UQtlrh0VhoZQe0SDZ197vN5zLwVSCmpRJN6NmjGI3tsq3ZeTKPlCk8LNvrfL7RJi2FKA3VtPJynUJ01UbdSlXps60kVlqNjBma4UycjXjSdeSL2qnuNwvBxbMcusoym/6z0Iaef8AxOcp56FUfaYQXB2Bd0SnUq1atS8BzTYjcyScYC67KAfCeiVbtEXsAupoNSKPoIyDNAFvGZ81+4Ru6KW85h6V+4RsGANbMoOMFUHXii/tgsJDem+XiI1fFsIne2+XiIDd0zMI4PqFxVoOqVAuKQy3q633gNyi7LlGuad86+B5bDNiNGyZ7Y7m0JUdgMUFmcA3DkA0fKHwdg2nWrV6lWmrlHpouNlACUlOjQcrGH/GeWyPzNTPZUWF/DTXrVbar1P03J/bCNamlwAAAAyAAXADok3Sb518KVwWN6To/cxkjmEWwWd6To/eNXwIu5opYRlrfFP2JHL4pYdNX4p+1YCH4Wqj0dVvF6tUW6/KMWow0TYImFhyxpSxbTTpgPTqq1QqtzNTbMqY12m4NjflmzQrq6hkIZTlBBvBkCyce/wqf3PF8P2pkphaZuqVWWnT1gsc5gPdXGPyjKHf3+FT+6pEqmfblHJRolvz1mKg92m3bAHT/DNAXFkLkaTUdnxrhdewJuPL2y9vwfSO40zTTE3Q5uKMXJTcjJNcxK28Oj8Q/wBJ5FTXwfTe7HpowXKL1Bu6JxsdPGD7muMBcGxRfdqvjV8rAzML2KmyYxpqWW7FJAvGUaIxQsaILkRVF5NwAGU6TOwnxZ6V+4RmQDmVhex1CyVKJUOqujY15GI1xJuGkgqO2a5gbS2a3VPhIPLCy1Fs+PVxcZ61lYYpNwRWpqvgT843b6davaGpq+LRTcxUAJDG+9s1hl2R84zhYf8AKDmFI91kP7S2CMr2ltda75LTQeccBcH4OSiDi3kk3l2OMx6TJsHA/M/3GOGKWDix8/qTIoxiVvwetW4m9XGh1NzAar9UdMgwPG27BqiowF5uPKzE6Nd8maVqS92PvHxnSfQ2hZV5+83nMT8TUVXE052MnCY5WGTl5pvAzNw/ZN0RCDwKivl1A5RN1GpTsi3DK2T3285cWYa377+clWlr5aF7dQAQ5X0r67axzxkWYX8Kp3zAW5sw9K/cI3fFFfRvfqd6L4Rob22e+jXz9EcLRbCLb03RFB9wPtH7R5ThQPtKn6f4y4M6+WjJ/E9A+i1jjubkLXHFuzcvIOaU/CtEmzIwqOMZqjZMX1nY8qx/C1PHoVV103Hapg/w5QNOzUUbIwpreNROUj6wh0UG9q/Yn8Z24N7V+xP4wuNOvirCODKTbkm+No1J/GM7i/tW7qeUDgo70nRG78kUC3F/at3U8otYqTX1d8PGH1V2V5o8pilhOWp8VvBYoIaL+1PdTymXgKi6taKYqECnXOKMVdFRVqatbNNrGmQDudsN+Ra9NbtW6Ur7x0lSO7IDpSfd6m+HiqeXFXaqRPA1N3qWmoH01tzBxVyikoX7seO7oBWqk8lGmT0Bqpgfw0t1mpk5C4NQ9NRi/wDdAe3N/afpWKWym+PRz/Xa7NGTe3j98Ttjb5R67f03gG3N/afpErub+0/SsNfIkCOEqb7md8PCT1V21jG5P7Q91YPCZzPz0/6iw5MAW5t7Q91fKAtdNgj74eC3qrq6I0TF8IHeqnUf7TIrOwxSb0V88m6mDdcvJcdUrgJCyO2Owxq1U6Fy55F+jmj2EaJeg6DS1MgdOLkgcB2ZqdCmrZGxb26xyt9SZOBncm9o3YvlFcH0m3Nc9tGpeX5R0mLYPO9J1R4SC5ot7RuxfKUNFvaN2L5RgmUYwMbcCSc48JuQbR5p0PSOnrP95nTO+jUEDbTvbf8AnLKizjW3eMDbqG9tnNo2jN0aQMuDFFoe+/b/AIlxRO2308paLW85h+XiI1fM230juZz25NnWOaNbm22exfKAzjRbCJ3t+iW3Nts9ixbCKtub5/JsiBpAzgYuFfaHd/zJxX2h3f8AMovbDvb9VvAy9mbNXqjwidsV9zfOXgt6vN0y9mFTEXOXgj1Tq6YodvnXxcCptJ3T5zt81p2HzgiuDDvSdEbBmbgzH3JOBo1HzjW+e59YoYviliPGfFbwEvfU9z9UVsDPvnB4xuU83NFGjMv8RITSx14dFhVXWcTKw+a4w+ccxqmpO0+Uq+6EEEJlyHKdB+UDIw1aAadcqeMoUUTnNVnVbu9N2ioVQo0AAD5C6eVsGDq26JTcJiUAh4RO6YpqClfkyXX39IE9NjVNSd4+UgMTE7XxlHrP9jecKWqbKd4+UUtDPulLIul7s47PRA0L5F8DjVNlO8fKcWqak7T5QB4SOYPiUv6iw5iGES9y5F4ynynbHNGb31L2mAUmK4SO9VOo32mXJf3frFcJ4+5PweCdeqA8NHykGBAqa07D5ybn1r2HzmVWc5D0QFh4tOovhItGPitlXQeQ6umVsqPiLlXgjkOrpgMmUaUKvrXunzlGD617D5wFrMub+Z/uMiVsiviDKOXk5zzzpncRoAwVvO9t0S18FbjvbdErR1TLgwKGXBlQLCJ3tuiNholhA723RGgZQQNF8JHen6phQYDCB3t+qfCA4pk3wSmWvhUWs5j9VvCTZWzE6q+Ag7RwG6reE6ycBOqvhCGb5xaDvkmAHBh3pOj9zG74jgw70vR+5jZgXJimDzxnxW/aHvith9f4jftAevnXyl86AtR46p1Kfi8cviNE79U6tP8AvjV8C98TtB32l0P4DzjMTr8bT6KngsGnb5F8qZBgLYRORPiU/uEZvimENCfETxjMCximEzvb9EZiuEhvbfLxEGmb5xMiRAFbDcjn3W8DJo8FegeEFhA70/Ub7TCpoHQJBYmDYyxg6hgK2Li16J0ixHe06o8J0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4" name="AutoShape 6" descr="data:image/jpeg;base64,/9j/4AAQSkZJRgABAQAAAQABAAD/2wCEAAkGBxQSEhQUEhQUFBQVFBQVFBQUFBQUFBQUFBUXFhUUFRQYHCggGBwlHBQUITEhJSkrLi4uFx8zODMsNygtLiwBCgoKDgwOFw8PFywcHBwsLCwsLCwsLCwsLCwsLCwsLCwsLCwsLCwsLCwsLCwsLCwsLCwsLCwsLCwsLCwsLCwsLP/AABEIAK0BIwMBIgACEQEDEQH/xAAaAAACAwEBAAAAAAAAAAAAAAADBAECBQAG/8QASBAAAgEBAgcMCAUDAgUFAAAAAQIAAwQRBRIhIjFRUhMjMjNBYXFykZKx0RRCU2JzgaGyBoKiwdKzwuE0wxUkY5PwQ2SDo+L/xAAXAQEBAQEAAAAAAAAAAAAAAAAAAQID/8QAGREBAQEBAQEAAAAAAAAAAAAAABEBQTES/9oADAMBAAIRAxEAPwDhaV5+63lK17UuK2RtB9RtXRGhKWg5jdU+E0BWW0jEXI/BHqNq6If0n3X7pk2bgL1R4QwlCdrtGY2Y/BPq83TCWe0HFXMfgjVq6Ze2cW/VPhC0eCvQPCQBFdvZt2p5yLTXbEbe24J5U1dMZErazvb9U+EAFkqtiLmHgr6y6umG3V/Z/qEtZuAvVXwhhKF2qVLuAvf/AMRfBr1Nyp3KvAX1zq6sffQegwODeJp9RfAQJxqmyneP8Z19TUna3lGJMgzcHbpiaE4dTlbbaNb57n6pTBfA/PU/qNHLoC+LU1p2N5xSxrUx6uVOMF+afZpzzTnk7faqotRxWxaVO0UQ+XLUasqoFI1AG/pIgeiZKm0ncP8AKc1Optr3D/KNYs4iBlpTfdjnLxY9T3j70aNKptjuf5kKN/Pwx9xjd0Bbc32/0jzittpPfTz/AP1BdmjZaaRWK28ZaXxB9rQL7i+3+kTtxfb/AEiMXTroGdhGk25VM/1G9UajDpSe4Z/JsidhTianUbwMYQZB0QAGm+2O7/mVNN9sdz/MaukEQM3ByPua5w5fVOvpjGI+0vdPnIwaN7X5+JjN0BQq+tew+cWsyvfUyrw9R1CaJWLWUZanX/tEIgq+tewwbK/u/WOGDYQM6or38n1kxhxlnTQMBB2vgN1T4SgtibX0MDbLam5vlPBPqtq6JFO2cZq9A8IYROlbFAHC0D1G1dEJ6Yup+4/lCLW7i36p8IeloHQIhb7WNyfI/BPqPq6IdLYLhmv3G8oU2BA27i36reEp6X7lTuGCt1p3t8x+A3q83TAcoDNXqjwhIrRtJxRmPoHIvnLekn2b/o/lAPU0HoMDgziafw0+0SlS1Ncd6fQeWn/KCwfaG3Knvb8Bct6bI96BpTot6Q/sm7yec4V39ke8nnAjBfF/mqfe0cmXgys+5je/Wf1l22jYrVPZ/rEBmeRtIvW0t/76hl5kagv7Gel3ap7Md8eU8jSrM1ltJxRd6WzE43KtVcmjmuge3nRYVamwv/c//M7dKmwvfP8AGQVHHn4Y+4xuZgepuxzF4seudo+7Gg9XYTvn+MBmJ28ZaXxR4NCY9XZTvn+MUtr1L6d6pxguzzpub3YGnOi2PU2U75/jOx6mynfP8YFcKcTU6j/aYxT0DoEQwk1Tcql6pwH9c6jyYsPTepcM1dG2f4yhmVaBNSpsL3/8SrVKmwO//iBXBnFr8/ExqZ2Dqj7muZr9YazGN2fY/UJAcxSycKp1/wC1Zc1n2P1CK2Sq2NUzDw9Y2VhD5g2gzWbYPavnKNWbYPavnAhhlnQTVW2D2jznShkQNu4t+qfCHEDb+LfqmFGpaB0CEEhBkEuIC2EeKfqmMrF8JcU/RG1gRAYRO9VOo3hGRFsJcVU6jeEBinoHQJeVTRLygdfgt0Hwg8HjeqfUT7RCWngN1T4SLBxdPqL4CAadJkwE8FcWOs/3tHIrgrix0v8Ae0bkEEzxeDxdg2udomp83xXv+s9fbXxabnUjHsBnlaCYmDa42aK3fKz04Hr10TpFI5B0CWgJjjz8MfcY3FBx5+EPuMckERPCBy0vir4NHYlhDTT+IPBoDc6TOMBTCnE1Phv9ph00Doi+FeJqfDf7TGF0DogTKmWJlTAUwZxS/PxMZvi2C+KXo/cxkwKkxSyHLU6/9ojbROx6anXP2rAaJlGljKmQAadIbTOlRAtlPbXtEDb7Whptc66DyiNgCAwhxbdEqjLbE2l7ZYWxNoS6y4lCGEbWhpsMYaOfXGxbE1/Q+UHhLi2+XiI2IARbU1nut5RbCdrXcn08E+q3lNC+K4U4p+rAItrX3u4/lJ9NX3u4/lDCWEBS02tcRsj8FvUfV0TrHa13NMj8FfUfUOaGtnFv1W8DLWTgJ1V8BAqLYup/+2/lJ9LGp+4/lDzoGdgy2AUxkfS2im+03NGxaxqfuN5QWCjvS9Lfe0cgZH4htwFlrm5+KqaUYDgnSbpl22oPQ7WtzC6mRfitdkoJp1aJq/iv/SVhrTF7xA/eK4WW+y28DZqf0FkGtRtgxVzX0D1G1dEv6YNmp3G8pey8BOqvgIS+BnekDdycV+KHqHaMa9LGy/cMCD/zB+EPuMckAPSxsv3DFLdabzTzX4weqdRmlE7ectL4q/a0KJ6UNl+6ZxtQ2X7hhr5BMIz8KWobjVyPwG9RtkxgWsan7jeUHhbiavw38DGV0QBC2DU/cbylWtY1P3G8ofGlSZBn4NtQFJMjaNlvKMm1jU3dbygsGHek6IyTACbWvvd1vKK2O1LfU08YfVbUOaPExSxHjPiN+0AptS8/dbylTal5+6fKFJlHMgWa0jn7DOlaj5TOlD4i+EOLb/zllxaF2l7RAYQrqabZy8nrDWJoPrLiAW0ptL3hLC0ptr2iVFMJcWelfERsTPwjaUxDnLpXlG0I2LUm2veEKNFcLDeX6P3hBa6e2neEXwpaUNJxjro2hA0BLCLi1ptp3hJ9Mp7ad4QJtvFv1G8JaycBOqvgIvbbXT3N89OA3rDUeeWs1rphFz04K+sNQgOCdAemU9tO8JxttP2id4QB4J4pfzfcY5M3BdspikoLpfnesNoxv02n7RO8IGf+Kj/y921VoL3qyCCwl/p7d1an9BZH4itSMtEB1N9po33MNCtjX/SVtdppmjbAWXLunrDLvKjJA2LCd6p9RPtEPEMHWynuVPPXi09YbIjHplPbTvCQBH+oPwh95jkzBak3cnHS7chlxhtGMVcJUxdnqSdADLefrkHOYDNRwovJuA1zMt6lzSxgVQ1Rm+s2a3C1D3e3lEPTrJeGeohbkAYYqdXWfeOXovugMIWtL6WevGi/OGy8itK6QYL0tNte8JBtaba94QgOGOIq9RvCNCZ+F7Sho1LmXgNdlGqMi1Jtr3hCjGUeDNqTbXvCVa0ptL2iQBwXxSdURmI4MrruVPOXgjlEZNoXaHaJBdopYvX+I0M1ddpe0RSxVlz84cY/KNcB0yjSu7LtDtEqay6x2iArXOcZ0XtVYYxyjk5eadN4jVFBNlewQNvoriHNHJyDWI3F8IHMPSPEQGBRXZHYJYUl2R2CWEuJUZeHLRSo0wXxVvZQMmk33+AM0aaoQCApByggDKJg16YrVKtRheqYtFL9F+MN1I7QPlNH8PNdTNM6aTtT/KDev6SJMGjuS6h2CLYTpLuTZBo1c8diuFOKbo/eVTG5LqHYJwpLqHYJcSYC1tprub5BwG5BqMvZqa4i5BwV5OYQOEbUgDUyRjtTqMq8pCjKfqIzZeAnVXwgWFNdQ7Ilhm0ijRZwoLZFRbhnO5CoO8RNCY+F8+0WalyBnrv0UxiqO84P5YC34TrPitRr4rVKdzYwAzkcm495WHym+Ka6h2CefsGZaKDclWjVpnppvjqOwvPRwMbDqjdLILhltOrZpVG/aTVpg07WLhpqDR/0Vk4Tua1WRdW7VO7TxP8AchVF62ke8w/+pZBfA6qbPRNwy0qfINkRzcxqHZEfw619ls510af2CVdrQa7IVAsxUYtRWAqYwGcpF94B1jKPneAoWBtDKgUkU1vJF6rnHk5TzD53ZI7RsyLyXk6WIF5PPk+gyQFJAK5AAAFJbgMg4bR0wKbmuodgiVvpDGo5BxuobDx8xK3HOo/F/wBt5FM7kuodgldyXUOwQsiBn4WpruNTIOCeQRk0l2R2CAwvxNTqmMwBmkupewSrUl2R2CEMpUMgTwbSXcaeQcBeQaowaK7I7BAYNa6lSB0lF+eSMmQCagmyvYIrYqK3NmjhvyDaMdMyzaxSpu5BO+OABpZi5AUc5MB00V2V7BK7iuyvYJiLTqUnSs5INWpi1Vxr1UNkpgDmNwv5zN0mQYlvCh2Fw5OQahOgsJsN0bTyfaJ06Z4j1F881gqsS1rv9sCMvJfi/wBs0cHBHpBmRcbKGuHKpIPhMbBtnW5r1Gciv21W8xHUeyEDhC1ilTZzluGQcpY5FA6TcIGrRpKCzBQALyTkAHTMqz01tVQMFAs9M3qeWs40EDYH1MK0KNmNOzKrcK9Wfrs4ZvqTCWY4lqqLyVUWoOsma30xZXCFlTE4I0r9wgMMWIKEqol5pteyi+9kIuYDxu5oqN2+LYUO9N0DxEyjhayYoOOMpuCjGL3jSMQZ3JqiWELaz0juVmqgsMj1TiIo5Cc4nVkugbFtw8lOqtPhXnfGUi6iCQFx9V5N01xMSwYCpJSxHUOzC+qx01GJvJPzJgcE2RUq1qOW5Sr0xjNkRxo06MZW7ZQjhxj/AMQQ8i0GT51Fqt/tz1lmOYvVHhPFYUoqatVwDclelTvJPsmxuX/qAT0yUqSqMY3XKpN7kXX6L8sYNS+YuBjutavX9UkUaR1pSvx2HMXLDnxRM2vW9Kvp2TGxNFS04zhVBuvFLLnNdy6BNyz4NpoiooIVQABjNoHzhWZb82zUa3LRqrUJ9wsUf9LE/KejBmNZcHJUoYrA3MrKc5tBvGi+Z9jtq0VWnahURlzN1Jfc3uGRgwOQkcmu+EaVYX26n7lmqnv1KY/tMPZsvpHXb+mkysEJTrWivVQs1NVp0kOM+UrjO5Bvy8NR8o7Y7Kt9XhcYQM9thOeRV/ws19js9/saf2ial8wPwzZVNloX41+IL7ne68XjkM0zZF97vv5xRC/6hvhJ97Ru+ZK2Vd3YZ3FoeG+0/PGvRV1v3384DZMRt5z6Pxf9upIaig0sR01G85j2q32Y1KSisCRUbG31jcBTe8335Msg9JfIvmLSwlZmvxa4Nyljvp0DSdMr/wATst1+7rdeBxradOvmgP4XO8v0Rm+eet9vszUnxawNwF++tykAZL4SrhWyqCd2BuF9wqMScl4GmRTWFMMLRIXFaocUuwS69EW69j26NJjoqBlvBvBF4PMRMXAuDF3PdKgO61RjVCSb7myqhN+hQQIOw2YU6tWje2IEWpTGO2apvVlGXQCv1koStVUitYLtCre3/wAi4gnqyZ4urSz1OXNFhGVjkLu1+XoInqvR11t3285NB2M8/Tbday0xlFOpVqVLuRsYimp7SflGMI2pKZxVxnqtwaYdrzfynLkHPKYEsWLTva/HZnLkMbi2MQfCA1hqlj0agHCxb16y5y/UQtlrh0VhoZQe0SDZ197vN5zLwVSCmpRJN6NmjGI3tsq3ZeTKPlCk8LNvrfL7RJi2FKA3VtPJynUJ01UbdSlXps60kVlqNjBma4UycjXjSdeSL2qnuNwvBxbMcusoym/6z0Iaef8AxOcp56FUfaYQXB2Bd0SnUq1atS8BzTYjcyScYC67KAfCeiVbtEXsAupoNSKPoIyDNAFvGZ81+4Ru6KW85h6V+4RsGANbMoOMFUHXii/tgsJDem+XiI1fFsIne2+XiIDd0zMI4PqFxVoOqVAuKQy3q633gNyi7LlGuad86+B5bDNiNGyZ7Y7m0JUdgMUFmcA3DkA0fKHwdg2nWrV6lWmrlHpouNlACUlOjQcrGH/GeWyPzNTPZUWF/DTXrVbar1P03J/bCNamlwAAAAyAAXADok3Sb518KVwWN6To/cxkjmEWwWd6To/eNXwIu5opYRlrfFP2JHL4pYdNX4p+1YCH4Wqj0dVvF6tUW6/KMWow0TYImFhyxpSxbTTpgPTqq1QqtzNTbMqY12m4NjflmzQrq6hkIZTlBBvBkCyce/wqf3PF8P2pkphaZuqVWWnT1gsc5gPdXGPyjKHf3+FT+6pEqmfblHJRolvz1mKg92m3bAHT/DNAXFkLkaTUdnxrhdewJuPL2y9vwfSO40zTTE3Q5uKMXJTcjJNcxK28Oj8Q/wBJ5FTXwfTe7HpowXKL1Bu6JxsdPGD7muMBcGxRfdqvjV8rAzML2KmyYxpqWW7FJAvGUaIxQsaILkRVF5NwAGU6TOwnxZ6V+4RmQDmVhex1CyVKJUOqujY15GI1xJuGkgqO2a5gbS2a3VPhIPLCy1Fs+PVxcZ61lYYpNwRWpqvgT843b6davaGpq+LRTcxUAJDG+9s1hl2R84zhYf8AKDmFI91kP7S2CMr2ltda75LTQeccBcH4OSiDi3kk3l2OMx6TJsHA/M/3GOGKWDix8/qTIoxiVvwetW4m9XGh1NzAar9UdMgwPG27BqiowF5uPKzE6Nd8maVqS92PvHxnSfQ2hZV5+83nMT8TUVXE052MnCY5WGTl5pvAzNw/ZN0RCDwKivl1A5RN1GpTsi3DK2T3285cWYa377+clWlr5aF7dQAQ5X0r67axzxkWYX8Kp3zAW5sw9K/cI3fFFfRvfqd6L4Rob22e+jXz9EcLRbCLb03RFB9wPtH7R5ThQPtKn6f4y4M6+WjJ/E9A+i1jjubkLXHFuzcvIOaU/CtEmzIwqOMZqjZMX1nY8qx/C1PHoVV103Hapg/w5QNOzUUbIwpreNROUj6wh0UG9q/Yn8Z24N7V+xP4wuNOvirCODKTbkm+No1J/GM7i/tW7qeUDgo70nRG78kUC3F/at3U8otYqTX1d8PGH1V2V5o8pilhOWp8VvBYoIaL+1PdTymXgKi6taKYqECnXOKMVdFRVqatbNNrGmQDudsN+Ra9NbtW6Ur7x0lSO7IDpSfd6m+HiqeXFXaqRPA1N3qWmoH01tzBxVyikoX7seO7oBWqk8lGmT0Bqpgfw0t1mpk5C4NQ9NRi/wDdAe3N/afpWKWym+PRz/Xa7NGTe3j98Ttjb5R67f03gG3N/afpErub+0/SsNfIkCOEqb7md8PCT1V21jG5P7Q91YPCZzPz0/6iw5MAW5t7Q91fKAtdNgj74eC3qrq6I0TF8IHeqnUf7TIrOwxSb0V88m6mDdcvJcdUrgJCyO2Owxq1U6Fy55F+jmj2EaJeg6DS1MgdOLkgcB2ZqdCmrZGxb26xyt9SZOBncm9o3YvlFcH0m3Nc9tGpeX5R0mLYPO9J1R4SC5ot7RuxfKUNFvaN2L5RgmUYwMbcCSc48JuQbR5p0PSOnrP95nTO+jUEDbTvbf8AnLKizjW3eMDbqG9tnNo2jN0aQMuDFFoe+/b/AIlxRO2308paLW85h+XiI1fM230juZz25NnWOaNbm22exfKAzjRbCJ3t+iW3Nts9ixbCKtub5/JsiBpAzgYuFfaHd/zJxX2h3f8AMovbDvb9VvAy9mbNXqjwidsV9zfOXgt6vN0y9mFTEXOXgj1Tq6YodvnXxcCptJ3T5zt81p2HzgiuDDvSdEbBmbgzH3JOBo1HzjW+e59YoYviliPGfFbwEvfU9z9UVsDPvnB4xuU83NFGjMv8RITSx14dFhVXWcTKw+a4w+ccxqmpO0+Uq+6EEEJlyHKdB+UDIw1aAadcqeMoUUTnNVnVbu9N2ioVQo0AAD5C6eVsGDq26JTcJiUAh4RO6YpqClfkyXX39IE9NjVNSd4+UgMTE7XxlHrP9jecKWqbKd4+UUtDPulLIul7s47PRA0L5F8DjVNlO8fKcWqak7T5QB4SOYPiUv6iw5iGES9y5F4ynynbHNGb31L2mAUmK4SO9VOo32mXJf3frFcJ4+5PweCdeqA8NHykGBAqa07D5ybn1r2HzmVWc5D0QFh4tOovhItGPitlXQeQ6umVsqPiLlXgjkOrpgMmUaUKvrXunzlGD617D5wFrMub+Z/uMiVsiviDKOXk5zzzpncRoAwVvO9t0S18FbjvbdErR1TLgwKGXBlQLCJ3tuiNholhA723RGgZQQNF8JHen6phQYDCB3t+qfCA4pk3wSmWvhUWs5j9VvCTZWzE6q+Ag7RwG6reE6ycBOqvhCGb5xaDvkmAHBh3pOj9zG74jgw70vR+5jZgXJimDzxnxW/aHvith9f4jftAevnXyl86AtR46p1Kfi8cviNE79U6tP8AvjV8C98TtB32l0P4DzjMTr8bT6KngsGnb5F8qZBgLYRORPiU/uEZvimENCfETxjMCximEzvb9EZiuEhvbfLxEGmb5xMiRAFbDcjn3W8DJo8FegeEFhA70/Ub7TCpoHQJBYmDYyxg6hgK2Li16J0ixHe06o8J0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6" name="AutoShape 8" descr="data:image/jpeg;base64,/9j/4AAQSkZJRgABAQAAAQABAAD/2wCEAAkGBxQSEhQUEhQUFBQVFBQVFBQUFBQUFBQUFBUXFhUUFRQYHCggGBwlHBQUITEhJSkrLi4uFx8zODMsNygtLiwBCgoKDgwOFw8PFywcHBwsLCwsLCwsLCwsLCwsLCwsLCwsLCwsLCwsLCwsLCwsLCwsLCwsLCwsLCwsLCwsLCwsLP/AABEIAK0BIwMBIgACEQEDEQH/xAAaAAACAwEBAAAAAAAAAAAAAAADBAECBQAG/8QASBAAAgEBAgcMCAUDAgUFAAAAAQIAAwQRBRIhIjFRUhMjMjNBYXFykZKx0RRCU2JzgaGyBoKiwdKzwuE0wxUkY5PwQ2SDo+L/xAAXAQEBAQEAAAAAAAAAAAAAAAAAAQID/8QAGREBAQEBAQEAAAAAAAAAAAAAABEBQTES/9oADAMBAAIRAxEAPwDhaV5+63lK17UuK2RtB9RtXRGhKWg5jdU+E0BWW0jEXI/BHqNq6If0n3X7pk2bgL1R4QwlCdrtGY2Y/BPq83TCWe0HFXMfgjVq6Ze2cW/VPhC0eCvQPCQBFdvZt2p5yLTXbEbe24J5U1dMZErazvb9U+EAFkqtiLmHgr6y6umG3V/Z/qEtZuAvVXwhhKF2qVLuAvf/AMRfBr1Nyp3KvAX1zq6sffQegwODeJp9RfAQJxqmyneP8Z19TUna3lGJMgzcHbpiaE4dTlbbaNb57n6pTBfA/PU/qNHLoC+LU1p2N5xSxrUx6uVOMF+afZpzzTnk7faqotRxWxaVO0UQ+XLUasqoFI1AG/pIgeiZKm0ncP8AKc1Optr3D/KNYs4iBlpTfdjnLxY9T3j70aNKptjuf5kKN/Pwx9xjd0Bbc32/0jzittpPfTz/AP1BdmjZaaRWK28ZaXxB9rQL7i+3+kTtxfb/AEiMXTroGdhGk25VM/1G9UajDpSe4Z/JsidhTianUbwMYQZB0QAGm+2O7/mVNN9sdz/MaukEQM3ByPua5w5fVOvpjGI+0vdPnIwaN7X5+JjN0BQq+tew+cWsyvfUyrw9R1CaJWLWUZanX/tEIgq+tewwbK/u/WOGDYQM6or38n1kxhxlnTQMBB2vgN1T4SgtibX0MDbLam5vlPBPqtq6JFO2cZq9A8IYROlbFAHC0D1G1dEJ6Yup+4/lCLW7i36p8IeloHQIhb7WNyfI/BPqPq6IdLYLhmv3G8oU2BA27i36reEp6X7lTuGCt1p3t8x+A3q83TAcoDNXqjwhIrRtJxRmPoHIvnLekn2b/o/lAPU0HoMDgziafw0+0SlS1Ncd6fQeWn/KCwfaG3Knvb8Bct6bI96BpTot6Q/sm7yec4V39ke8nnAjBfF/mqfe0cmXgys+5je/Wf1l22jYrVPZ/rEBmeRtIvW0t/76hl5kagv7Gel3ap7Md8eU8jSrM1ltJxRd6WzE43KtVcmjmuge3nRYVamwv/c//M7dKmwvfP8AGQVHHn4Y+4xuZgepuxzF4seudo+7Gg9XYTvn+MBmJ28ZaXxR4NCY9XZTvn+MUtr1L6d6pxguzzpub3YGnOi2PU2U75/jOx6mynfP8YFcKcTU6j/aYxT0DoEQwk1Tcql6pwH9c6jyYsPTepcM1dG2f4yhmVaBNSpsL3/8SrVKmwO//iBXBnFr8/ExqZ2Dqj7muZr9YazGN2fY/UJAcxSycKp1/wC1Zc1n2P1CK2Sq2NUzDw9Y2VhD5g2gzWbYPavnKNWbYPavnAhhlnQTVW2D2jznShkQNu4t+qfCHEDb+LfqmFGpaB0CEEhBkEuIC2EeKfqmMrF8JcU/RG1gRAYRO9VOo3hGRFsJcVU6jeEBinoHQJeVTRLygdfgt0Hwg8HjeqfUT7RCWngN1T4SLBxdPqL4CAadJkwE8FcWOs/3tHIrgrix0v8Ae0bkEEzxeDxdg2udomp83xXv+s9fbXxabnUjHsBnlaCYmDa42aK3fKz04Hr10TpFI5B0CWgJjjz8MfcY3FBx5+EPuMckERPCBy0vir4NHYlhDTT+IPBoDc6TOMBTCnE1Phv9ph00Doi+FeJqfDf7TGF0DogTKmWJlTAUwZxS/PxMZvi2C+KXo/cxkwKkxSyHLU6/9ojbROx6anXP2rAaJlGljKmQAadIbTOlRAtlPbXtEDb7Whptc66DyiNgCAwhxbdEqjLbE2l7ZYWxNoS6y4lCGEbWhpsMYaOfXGxbE1/Q+UHhLi2+XiI2IARbU1nut5RbCdrXcn08E+q3lNC+K4U4p+rAItrX3u4/lJ9NX3u4/lDCWEBS02tcRsj8FvUfV0TrHa13NMj8FfUfUOaGtnFv1W8DLWTgJ1V8BAqLYup/+2/lJ9LGp+4/lDzoGdgy2AUxkfS2im+03NGxaxqfuN5QWCjvS9Lfe0cgZH4htwFlrm5+KqaUYDgnSbpl22oPQ7WtzC6mRfitdkoJp1aJq/iv/SVhrTF7xA/eK4WW+y28DZqf0FkGtRtgxVzX0D1G1dEv6YNmp3G8pey8BOqvgIS+BnekDdycV+KHqHaMa9LGy/cMCD/zB+EPuMckAPSxsv3DFLdabzTzX4weqdRmlE7ectL4q/a0KJ6UNl+6ZxtQ2X7hhr5BMIz8KWobjVyPwG9RtkxgWsan7jeUHhbiavw38DGV0QBC2DU/cbylWtY1P3G8ofGlSZBn4NtQFJMjaNlvKMm1jU3dbygsGHek6IyTACbWvvd1vKK2O1LfU08YfVbUOaPExSxHjPiN+0AptS8/dbylTal5+6fKFJlHMgWa0jn7DOlaj5TOlD4i+EOLb/zllxaF2l7RAYQrqabZy8nrDWJoPrLiAW0ptL3hLC0ptr2iVFMJcWelfERsTPwjaUxDnLpXlG0I2LUm2veEKNFcLDeX6P3hBa6e2neEXwpaUNJxjro2hA0BLCLi1ptp3hJ9Mp7ad4QJtvFv1G8JaycBOqvgIvbbXT3N89OA3rDUeeWs1rphFz04K+sNQgOCdAemU9tO8JxttP2id4QB4J4pfzfcY5M3BdspikoLpfnesNoxv02n7RO8IGf+Kj/y921VoL3qyCCwl/p7d1an9BZH4itSMtEB1N9po33MNCtjX/SVtdppmjbAWXLunrDLvKjJA2LCd6p9RPtEPEMHWynuVPPXi09YbIjHplPbTvCQBH+oPwh95jkzBak3cnHS7chlxhtGMVcJUxdnqSdADLefrkHOYDNRwovJuA1zMt6lzSxgVQ1Rm+s2a3C1D3e3lEPTrJeGeohbkAYYqdXWfeOXovugMIWtL6WevGi/OGy8itK6QYL0tNte8JBtaba94QgOGOIq9RvCNCZ+F7Sho1LmXgNdlGqMi1Jtr3hCjGUeDNqTbXvCVa0ptL2iQBwXxSdURmI4MrruVPOXgjlEZNoXaHaJBdopYvX+I0M1ddpe0RSxVlz84cY/KNcB0yjSu7LtDtEqay6x2iArXOcZ0XtVYYxyjk5eadN4jVFBNlewQNvoriHNHJyDWI3F8IHMPSPEQGBRXZHYJYUl2R2CWEuJUZeHLRSo0wXxVvZQMmk33+AM0aaoQCApByggDKJg16YrVKtRheqYtFL9F+MN1I7QPlNH8PNdTNM6aTtT/KDev6SJMGjuS6h2CLYTpLuTZBo1c8diuFOKbo/eVTG5LqHYJwpLqHYJcSYC1tprub5BwG5BqMvZqa4i5BwV5OYQOEbUgDUyRjtTqMq8pCjKfqIzZeAnVXwgWFNdQ7Ilhm0ijRZwoLZFRbhnO5CoO8RNCY+F8+0WalyBnrv0UxiqO84P5YC34TrPitRr4rVKdzYwAzkcm495WHym+Ka6h2CefsGZaKDclWjVpnppvjqOwvPRwMbDqjdLILhltOrZpVG/aTVpg07WLhpqDR/0Vk4Tua1WRdW7VO7TxP8AchVF62ke8w/+pZBfA6qbPRNwy0qfINkRzcxqHZEfw619ls510af2CVdrQa7IVAsxUYtRWAqYwGcpF94B1jKPneAoWBtDKgUkU1vJF6rnHk5TzD53ZI7RsyLyXk6WIF5PPk+gyQFJAK5AAAFJbgMg4bR0wKbmuodgiVvpDGo5BxuobDx8xK3HOo/F/wBt5FM7kuodgldyXUOwQsiBn4WpruNTIOCeQRk0l2R2CAwvxNTqmMwBmkupewSrUl2R2CEMpUMgTwbSXcaeQcBeQaowaK7I7BAYNa6lSB0lF+eSMmQCagmyvYIrYqK3NmjhvyDaMdMyzaxSpu5BO+OABpZi5AUc5MB00V2V7BK7iuyvYJiLTqUnSs5INWpi1Vxr1UNkpgDmNwv5zN0mQYlvCh2Fw5OQahOgsJsN0bTyfaJ06Z4j1F881gqsS1rv9sCMvJfi/wBs0cHBHpBmRcbKGuHKpIPhMbBtnW5r1Gciv21W8xHUeyEDhC1ilTZzluGQcpY5FA6TcIGrRpKCzBQALyTkAHTMqz01tVQMFAs9M3qeWs40EDYH1MK0KNmNOzKrcK9Wfrs4ZvqTCWY4lqqLyVUWoOsma30xZXCFlTE4I0r9wgMMWIKEqol5pteyi+9kIuYDxu5oqN2+LYUO9N0DxEyjhayYoOOMpuCjGL3jSMQZ3JqiWELaz0juVmqgsMj1TiIo5Cc4nVkugbFtw8lOqtPhXnfGUi6iCQFx9V5N01xMSwYCpJSxHUOzC+qx01GJvJPzJgcE2RUq1qOW5Sr0xjNkRxo06MZW7ZQjhxj/AMQQ8i0GT51Fqt/tz1lmOYvVHhPFYUoqatVwDclelTvJPsmxuX/qAT0yUqSqMY3XKpN7kXX6L8sYNS+YuBjutavX9UkUaR1pSvx2HMXLDnxRM2vW9Kvp2TGxNFS04zhVBuvFLLnNdy6BNyz4NpoiooIVQABjNoHzhWZb82zUa3LRqrUJ9wsUf9LE/KejBmNZcHJUoYrA3MrKc5tBvGi+Z9jtq0VWnahURlzN1Jfc3uGRgwOQkcmu+EaVYX26n7lmqnv1KY/tMPZsvpHXb+mkysEJTrWivVQs1NVp0kOM+UrjO5Bvy8NR8o7Y7Kt9XhcYQM9thOeRV/ws19js9/saf2ial8wPwzZVNloX41+IL7ne68XjkM0zZF97vv5xRC/6hvhJ97Ru+ZK2Vd3YZ3FoeG+0/PGvRV1v3384DZMRt5z6Pxf9upIaig0sR01G85j2q32Y1KSisCRUbG31jcBTe8335Msg9JfIvmLSwlZmvxa4Nyljvp0DSdMr/wATst1+7rdeBxradOvmgP4XO8v0Rm+eet9vszUnxawNwF++tykAZL4SrhWyqCd2BuF9wqMScl4GmRTWFMMLRIXFaocUuwS69EW69j26NJjoqBlvBvBF4PMRMXAuDF3PdKgO61RjVCSb7myqhN+hQQIOw2YU6tWje2IEWpTGO2apvVlGXQCv1koStVUitYLtCre3/wAi4gnqyZ4urSz1OXNFhGVjkLu1+XoInqvR11t3285NB2M8/Tbday0xlFOpVqVLuRsYimp7SflGMI2pKZxVxnqtwaYdrzfynLkHPKYEsWLTva/HZnLkMbi2MQfCA1hqlj0agHCxb16y5y/UQtlrh0VhoZQe0SDZ197vN5zLwVSCmpRJN6NmjGI3tsq3ZeTKPlCk8LNvrfL7RJi2FKA3VtPJynUJ01UbdSlXps60kVlqNjBma4UycjXjSdeSL2qnuNwvBxbMcusoym/6z0Iaef8AxOcp56FUfaYQXB2Bd0SnUq1atS8BzTYjcyScYC67KAfCeiVbtEXsAupoNSKPoIyDNAFvGZ81+4Ru6KW85h6V+4RsGANbMoOMFUHXii/tgsJDem+XiI1fFsIne2+XiIDd0zMI4PqFxVoOqVAuKQy3q633gNyi7LlGuad86+B5bDNiNGyZ7Y7m0JUdgMUFmcA3DkA0fKHwdg2nWrV6lWmrlHpouNlACUlOjQcrGH/GeWyPzNTPZUWF/DTXrVbar1P03J/bCNamlwAAAAyAAXADok3Sb518KVwWN6To/cxkjmEWwWd6To/eNXwIu5opYRlrfFP2JHL4pYdNX4p+1YCH4Wqj0dVvF6tUW6/KMWow0TYImFhyxpSxbTTpgPTqq1QqtzNTbMqY12m4NjflmzQrq6hkIZTlBBvBkCyce/wqf3PF8P2pkphaZuqVWWnT1gsc5gPdXGPyjKHf3+FT+6pEqmfblHJRolvz1mKg92m3bAHT/DNAXFkLkaTUdnxrhdewJuPL2y9vwfSO40zTTE3Q5uKMXJTcjJNcxK28Oj8Q/wBJ5FTXwfTe7HpowXKL1Bu6JxsdPGD7muMBcGxRfdqvjV8rAzML2KmyYxpqWW7FJAvGUaIxQsaILkRVF5NwAGU6TOwnxZ6V+4RmQDmVhex1CyVKJUOqujY15GI1xJuGkgqO2a5gbS2a3VPhIPLCy1Fs+PVxcZ61lYYpNwRWpqvgT843b6davaGpq+LRTcxUAJDG+9s1hl2R84zhYf8AKDmFI91kP7S2CMr2ltda75LTQeccBcH4OSiDi3kk3l2OMx6TJsHA/M/3GOGKWDix8/qTIoxiVvwetW4m9XGh1NzAar9UdMgwPG27BqiowF5uPKzE6Nd8maVqS92PvHxnSfQ2hZV5+83nMT8TUVXE052MnCY5WGTl5pvAzNw/ZN0RCDwKivl1A5RN1GpTsi3DK2T3285cWYa377+clWlr5aF7dQAQ5X0r67axzxkWYX8Kp3zAW5sw9K/cI3fFFfRvfqd6L4Rob22e+jXz9EcLRbCLb03RFB9wPtH7R5ThQPtKn6f4y4M6+WjJ/E9A+i1jjubkLXHFuzcvIOaU/CtEmzIwqOMZqjZMX1nY8qx/C1PHoVV103Hapg/w5QNOzUUbIwpreNROUj6wh0UG9q/Yn8Z24N7V+xP4wuNOvirCODKTbkm+No1J/GM7i/tW7qeUDgo70nRG78kUC3F/at3U8otYqTX1d8PGH1V2V5o8pilhOWp8VvBYoIaL+1PdTymXgKi6taKYqECnXOKMVdFRVqatbNNrGmQDudsN+Ra9NbtW6Ur7x0lSO7IDpSfd6m+HiqeXFXaqRPA1N3qWmoH01tzBxVyikoX7seO7oBWqk8lGmT0Bqpgfw0t1mpk5C4NQ9NRi/wDdAe3N/afpWKWym+PRz/Xa7NGTe3j98Ttjb5R67f03gG3N/afpErub+0/SsNfIkCOEqb7md8PCT1V21jG5P7Q91YPCZzPz0/6iw5MAW5t7Q91fKAtdNgj74eC3qrq6I0TF8IHeqnUf7TIrOwxSb0V88m6mDdcvJcdUrgJCyO2Owxq1U6Fy55F+jmj2EaJeg6DS1MgdOLkgcB2ZqdCmrZGxb26xyt9SZOBncm9o3YvlFcH0m3Nc9tGpeX5R0mLYPO9J1R4SC5ot7RuxfKUNFvaN2L5RgmUYwMbcCSc48JuQbR5p0PSOnrP95nTO+jUEDbTvbf8AnLKizjW3eMDbqG9tnNo2jN0aQMuDFFoe+/b/AIlxRO2308paLW85h+XiI1fM230juZz25NnWOaNbm22exfKAzjRbCJ3t+iW3Nts9ixbCKtub5/JsiBpAzgYuFfaHd/zJxX2h3f8AMovbDvb9VvAy9mbNXqjwidsV9zfOXgt6vN0y9mFTEXOXgj1Tq6YodvnXxcCptJ3T5zt81p2HzgiuDDvSdEbBmbgzH3JOBo1HzjW+e59YoYviliPGfFbwEvfU9z9UVsDPvnB4xuU83NFGjMv8RITSx14dFhVXWcTKw+a4w+ccxqmpO0+Uq+6EEEJlyHKdB+UDIw1aAadcqeMoUUTnNVnVbu9N2ioVQo0AAD5C6eVsGDq26JTcJiUAh4RO6YpqClfkyXX39IE9NjVNSd4+UgMTE7XxlHrP9jecKWqbKd4+UUtDPulLIul7s47PRA0L5F8DjVNlO8fKcWqak7T5QB4SOYPiUv6iw5iGES9y5F4ynynbHNGb31L2mAUmK4SO9VOo32mXJf3frFcJ4+5PweCdeqA8NHykGBAqa07D5ybn1r2HzmVWc5D0QFh4tOovhItGPitlXQeQ6umVsqPiLlXgjkOrpgMmUaUKvrXunzlGD617D5wFrMub+Z/uMiVsiviDKOXk5zzzpncRoAwVvO9t0S18FbjvbdErR1TLgwKGXBlQLCJ3tuiNholhA723RGgZQQNF8JHen6phQYDCB3t+qfCA4pk3wSmWvhUWs5j9VvCTZWzE6q+Ag7RwG6reE6ycBOqvhCGb5xaDvkmAHBh3pOj9zG74jgw70vR+5jZgXJimDzxnxW/aHvith9f4jftAevnXyl86AtR46p1Kfi8cviNE79U6tP8AvjV8C98TtB32l0P4DzjMTr8bT6KngsGnb5F8qZBgLYRORPiU/uEZvimENCfETxjMCximEzvb9EZiuEhvbfLxEGmb5xMiRAFbDcjn3W8DJo8FegeEFhA70/Ub7TCpoHQJBYmDYyxg6hgK2Li16J0ixHe06o8J0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8" name="AutoShape 10" descr="data:image/jpeg;base64,/9j/4AAQSkZJRgABAQAAAQABAAD/2wCEAAkGBxQSEhQUEhQUFBQVFBQVFBQUFBQUFBQUFBUXFhUUFRQYHCggGBwlHBQUITEhJSkrLi4uFx8zODMsNygtLiwBCgoKDgwOFw8PFywcHBwsLCwsLCwsLCwsLCwsLCwsLCwsLCwsLCwsLCwsLCwsLCwsLCwsLCwsLCwsLCwsLCwsLP/AABEIAK0BIwMBIgACEQEDEQH/xAAaAAACAwEBAAAAAAAAAAAAAAADBAECBQAG/8QASBAAAgEBAgcMCAUDAgUFAAAAAQIAAwQRBRIhIjFRUhMjMjNBYXFykZKx0RRCU2JzgaGyBoKiwdKzwuE0wxUkY5PwQ2SDo+L/xAAXAQEBAQEAAAAAAAAAAAAAAAAAAQID/8QAGREBAQEBAQEAAAAAAAAAAAAAABEBQTES/9oADAMBAAIRAxEAPwDhaV5+63lK17UuK2RtB9RtXRGhKWg5jdU+E0BWW0jEXI/BHqNq6If0n3X7pk2bgL1R4QwlCdrtGY2Y/BPq83TCWe0HFXMfgjVq6Ze2cW/VPhC0eCvQPCQBFdvZt2p5yLTXbEbe24J5U1dMZErazvb9U+EAFkqtiLmHgr6y6umG3V/Z/qEtZuAvVXwhhKF2qVLuAvf/AMRfBr1Nyp3KvAX1zq6sffQegwODeJp9RfAQJxqmyneP8Z19TUna3lGJMgzcHbpiaE4dTlbbaNb57n6pTBfA/PU/qNHLoC+LU1p2N5xSxrUx6uVOMF+afZpzzTnk7faqotRxWxaVO0UQ+XLUasqoFI1AG/pIgeiZKm0ncP8AKc1Optr3D/KNYs4iBlpTfdjnLxY9T3j70aNKptjuf5kKN/Pwx9xjd0Bbc32/0jzittpPfTz/AP1BdmjZaaRWK28ZaXxB9rQL7i+3+kTtxfb/AEiMXTroGdhGk25VM/1G9UajDpSe4Z/JsidhTianUbwMYQZB0QAGm+2O7/mVNN9sdz/MaukEQM3ByPua5w5fVOvpjGI+0vdPnIwaN7X5+JjN0BQq+tew+cWsyvfUyrw9R1CaJWLWUZanX/tEIgq+tewwbK/u/WOGDYQM6or38n1kxhxlnTQMBB2vgN1T4SgtibX0MDbLam5vlPBPqtq6JFO2cZq9A8IYROlbFAHC0D1G1dEJ6Yup+4/lCLW7i36p8IeloHQIhb7WNyfI/BPqPq6IdLYLhmv3G8oU2BA27i36reEp6X7lTuGCt1p3t8x+A3q83TAcoDNXqjwhIrRtJxRmPoHIvnLekn2b/o/lAPU0HoMDgziafw0+0SlS1Ncd6fQeWn/KCwfaG3Knvb8Bct6bI96BpTot6Q/sm7yec4V39ke8nnAjBfF/mqfe0cmXgys+5je/Wf1l22jYrVPZ/rEBmeRtIvW0t/76hl5kagv7Gel3ap7Md8eU8jSrM1ltJxRd6WzE43KtVcmjmuge3nRYVamwv/c//M7dKmwvfP8AGQVHHn4Y+4xuZgepuxzF4seudo+7Gg9XYTvn+MBmJ28ZaXxR4NCY9XZTvn+MUtr1L6d6pxguzzpub3YGnOi2PU2U75/jOx6mynfP8YFcKcTU6j/aYxT0DoEQwk1Tcql6pwH9c6jyYsPTepcM1dG2f4yhmVaBNSpsL3/8SrVKmwO//iBXBnFr8/ExqZ2Dqj7muZr9YazGN2fY/UJAcxSycKp1/wC1Zc1n2P1CK2Sq2NUzDw9Y2VhD5g2gzWbYPavnKNWbYPavnAhhlnQTVW2D2jznShkQNu4t+qfCHEDb+LfqmFGpaB0CEEhBkEuIC2EeKfqmMrF8JcU/RG1gRAYRO9VOo3hGRFsJcVU6jeEBinoHQJeVTRLygdfgt0Hwg8HjeqfUT7RCWngN1T4SLBxdPqL4CAadJkwE8FcWOs/3tHIrgrix0v8Ae0bkEEzxeDxdg2udomp83xXv+s9fbXxabnUjHsBnlaCYmDa42aK3fKz04Hr10TpFI5B0CWgJjjz8MfcY3FBx5+EPuMckERPCBy0vir4NHYlhDTT+IPBoDc6TOMBTCnE1Phv9ph00Doi+FeJqfDf7TGF0DogTKmWJlTAUwZxS/PxMZvi2C+KXo/cxkwKkxSyHLU6/9ojbROx6anXP2rAaJlGljKmQAadIbTOlRAtlPbXtEDb7Whptc66DyiNgCAwhxbdEqjLbE2l7ZYWxNoS6y4lCGEbWhpsMYaOfXGxbE1/Q+UHhLi2+XiI2IARbU1nut5RbCdrXcn08E+q3lNC+K4U4p+rAItrX3u4/lJ9NX3u4/lDCWEBS02tcRsj8FvUfV0TrHa13NMj8FfUfUOaGtnFv1W8DLWTgJ1V8BAqLYup/+2/lJ9LGp+4/lDzoGdgy2AUxkfS2im+03NGxaxqfuN5QWCjvS9Lfe0cgZH4htwFlrm5+KqaUYDgnSbpl22oPQ7WtzC6mRfitdkoJp1aJq/iv/SVhrTF7xA/eK4WW+y28DZqf0FkGtRtgxVzX0D1G1dEv6YNmp3G8pey8BOqvgIS+BnekDdycV+KHqHaMa9LGy/cMCD/zB+EPuMckAPSxsv3DFLdabzTzX4weqdRmlE7ectL4q/a0KJ6UNl+6ZxtQ2X7hhr5BMIz8KWobjVyPwG9RtkxgWsan7jeUHhbiavw38DGV0QBC2DU/cbylWtY1P3G8ofGlSZBn4NtQFJMjaNlvKMm1jU3dbygsGHek6IyTACbWvvd1vKK2O1LfU08YfVbUOaPExSxHjPiN+0AptS8/dbylTal5+6fKFJlHMgWa0jn7DOlaj5TOlD4i+EOLb/zllxaF2l7RAYQrqabZy8nrDWJoPrLiAW0ptL3hLC0ptr2iVFMJcWelfERsTPwjaUxDnLpXlG0I2LUm2veEKNFcLDeX6P3hBa6e2neEXwpaUNJxjro2hA0BLCLi1ptp3hJ9Mp7ad4QJtvFv1G8JaycBOqvgIvbbXT3N89OA3rDUeeWs1rphFz04K+sNQgOCdAemU9tO8JxttP2id4QB4J4pfzfcY5M3BdspikoLpfnesNoxv02n7RO8IGf+Kj/y921VoL3qyCCwl/p7d1an9BZH4itSMtEB1N9po33MNCtjX/SVtdppmjbAWXLunrDLvKjJA2LCd6p9RPtEPEMHWynuVPPXi09YbIjHplPbTvCQBH+oPwh95jkzBak3cnHS7chlxhtGMVcJUxdnqSdADLefrkHOYDNRwovJuA1zMt6lzSxgVQ1Rm+s2a3C1D3e3lEPTrJeGeohbkAYYqdXWfeOXovugMIWtL6WevGi/OGy8itK6QYL0tNte8JBtaba94QgOGOIq9RvCNCZ+F7Sho1LmXgNdlGqMi1Jtr3hCjGUeDNqTbXvCVa0ptL2iQBwXxSdURmI4MrruVPOXgjlEZNoXaHaJBdopYvX+I0M1ddpe0RSxVlz84cY/KNcB0yjSu7LtDtEqay6x2iArXOcZ0XtVYYxyjk5eadN4jVFBNlewQNvoriHNHJyDWI3F8IHMPSPEQGBRXZHYJYUl2R2CWEuJUZeHLRSo0wXxVvZQMmk33+AM0aaoQCApByggDKJg16YrVKtRheqYtFL9F+MN1I7QPlNH8PNdTNM6aTtT/KDev6SJMGjuS6h2CLYTpLuTZBo1c8diuFOKbo/eVTG5LqHYJwpLqHYJcSYC1tprub5BwG5BqMvZqa4i5BwV5OYQOEbUgDUyRjtTqMq8pCjKfqIzZeAnVXwgWFNdQ7Ilhm0ijRZwoLZFRbhnO5CoO8RNCY+F8+0WalyBnrv0UxiqO84P5YC34TrPitRr4rVKdzYwAzkcm495WHym+Ka6h2CefsGZaKDclWjVpnppvjqOwvPRwMbDqjdLILhltOrZpVG/aTVpg07WLhpqDR/0Vk4Tua1WRdW7VO7TxP8AchVF62ke8w/+pZBfA6qbPRNwy0qfINkRzcxqHZEfw619ls510af2CVdrQa7IVAsxUYtRWAqYwGcpF94B1jKPneAoWBtDKgUkU1vJF6rnHk5TzD53ZI7RsyLyXk6WIF5PPk+gyQFJAK5AAAFJbgMg4bR0wKbmuodgiVvpDGo5BxuobDx8xK3HOo/F/wBt5FM7kuodgldyXUOwQsiBn4WpruNTIOCeQRk0l2R2CAwvxNTqmMwBmkupewSrUl2R2CEMpUMgTwbSXcaeQcBeQaowaK7I7BAYNa6lSB0lF+eSMmQCagmyvYIrYqK3NmjhvyDaMdMyzaxSpu5BO+OABpZi5AUc5MB00V2V7BK7iuyvYJiLTqUnSs5INWpi1Vxr1UNkpgDmNwv5zN0mQYlvCh2Fw5OQahOgsJsN0bTyfaJ06Z4j1F881gqsS1rv9sCMvJfi/wBs0cHBHpBmRcbKGuHKpIPhMbBtnW5r1Gciv21W8xHUeyEDhC1ilTZzluGQcpY5FA6TcIGrRpKCzBQALyTkAHTMqz01tVQMFAs9M3qeWs40EDYH1MK0KNmNOzKrcK9Wfrs4ZvqTCWY4lqqLyVUWoOsma30xZXCFlTE4I0r9wgMMWIKEqol5pteyi+9kIuYDxu5oqN2+LYUO9N0DxEyjhayYoOOMpuCjGL3jSMQZ3JqiWELaz0juVmqgsMj1TiIo5Cc4nVkugbFtw8lOqtPhXnfGUi6iCQFx9V5N01xMSwYCpJSxHUOzC+qx01GJvJPzJgcE2RUq1qOW5Sr0xjNkRxo06MZW7ZQjhxj/AMQQ8i0GT51Fqt/tz1lmOYvVHhPFYUoqatVwDclelTvJPsmxuX/qAT0yUqSqMY3XKpN7kXX6L8sYNS+YuBjutavX9UkUaR1pSvx2HMXLDnxRM2vW9Kvp2TGxNFS04zhVBuvFLLnNdy6BNyz4NpoiooIVQABjNoHzhWZb82zUa3LRqrUJ9wsUf9LE/KejBmNZcHJUoYrA3MrKc5tBvGi+Z9jtq0VWnahURlzN1Jfc3uGRgwOQkcmu+EaVYX26n7lmqnv1KY/tMPZsvpHXb+mkysEJTrWivVQs1NVp0kOM+UrjO5Bvy8NR8o7Y7Kt9XhcYQM9thOeRV/ws19js9/saf2ial8wPwzZVNloX41+IL7ne68XjkM0zZF97vv5xRC/6hvhJ97Ru+ZK2Vd3YZ3FoeG+0/PGvRV1v3384DZMRt5z6Pxf9upIaig0sR01G85j2q32Y1KSisCRUbG31jcBTe8335Msg9JfIvmLSwlZmvxa4Nyljvp0DSdMr/wATst1+7rdeBxradOvmgP4XO8v0Rm+eet9vszUnxawNwF++tykAZL4SrhWyqCd2BuF9wqMScl4GmRTWFMMLRIXFaocUuwS69EW69j26NJjoqBlvBvBF4PMRMXAuDF3PdKgO61RjVCSb7myqhN+hQQIOw2YU6tWje2IEWpTGO2apvVlGXQCv1koStVUitYLtCre3/wAi4gnqyZ4urSz1OXNFhGVjkLu1+XoInqvR11t3285NB2M8/Tbday0xlFOpVqVLuRsYimp7SflGMI2pKZxVxnqtwaYdrzfynLkHPKYEsWLTva/HZnLkMbi2MQfCA1hqlj0agHCxb16y5y/UQtlrh0VhoZQe0SDZ197vN5zLwVSCmpRJN6NmjGI3tsq3ZeTKPlCk8LNvrfL7RJi2FKA3VtPJynUJ01UbdSlXps60kVlqNjBma4UycjXjSdeSL2qnuNwvBxbMcusoym/6z0Iaef8AxOcp56FUfaYQXB2Bd0SnUq1atS8BzTYjcyScYC67KAfCeiVbtEXsAupoNSKPoIyDNAFvGZ81+4Ru6KW85h6V+4RsGANbMoOMFUHXii/tgsJDem+XiI1fFsIne2+XiIDd0zMI4PqFxVoOqVAuKQy3q633gNyi7LlGuad86+B5bDNiNGyZ7Y7m0JUdgMUFmcA3DkA0fKHwdg2nWrV6lWmrlHpouNlACUlOjQcrGH/GeWyPzNTPZUWF/DTXrVbar1P03J/bCNamlwAAAAyAAXADok3Sb518KVwWN6To/cxkjmEWwWd6To/eNXwIu5opYRlrfFP2JHL4pYdNX4p+1YCH4Wqj0dVvF6tUW6/KMWow0TYImFhyxpSxbTTpgPTqq1QqtzNTbMqY12m4NjflmzQrq6hkIZTlBBvBkCyce/wqf3PF8P2pkphaZuqVWWnT1gsc5gPdXGPyjKHf3+FT+6pEqmfblHJRolvz1mKg92m3bAHT/DNAXFkLkaTUdnxrhdewJuPL2y9vwfSO40zTTE3Q5uKMXJTcjJNcxK28Oj8Q/wBJ5FTXwfTe7HpowXKL1Bu6JxsdPGD7muMBcGxRfdqvjV8rAzML2KmyYxpqWW7FJAvGUaIxQsaILkRVF5NwAGU6TOwnxZ6V+4RmQDmVhex1CyVKJUOqujY15GI1xJuGkgqO2a5gbS2a3VPhIPLCy1Fs+PVxcZ61lYYpNwRWpqvgT843b6davaGpq+LRTcxUAJDG+9s1hl2R84zhYf8AKDmFI91kP7S2CMr2ltda75LTQeccBcH4OSiDi3kk3l2OMx6TJsHA/M/3GOGKWDix8/qTIoxiVvwetW4m9XGh1NzAar9UdMgwPG27BqiowF5uPKzE6Nd8maVqS92PvHxnSfQ2hZV5+83nMT8TUVXE052MnCY5WGTl5pvAzNw/ZN0RCDwKivl1A5RN1GpTsi3DK2T3285cWYa377+clWlr5aF7dQAQ5X0r67axzxkWYX8Kp3zAW5sw9K/cI3fFFfRvfqd6L4Rob22e+jXz9EcLRbCLb03RFB9wPtH7R5ThQPtKn6f4y4M6+WjJ/E9A+i1jjubkLXHFuzcvIOaU/CtEmzIwqOMZqjZMX1nY8qx/C1PHoVV103Hapg/w5QNOzUUbIwpreNROUj6wh0UG9q/Yn8Z24N7V+xP4wuNOvirCODKTbkm+No1J/GM7i/tW7qeUDgo70nRG78kUC3F/at3U8otYqTX1d8PGH1V2V5o8pilhOWp8VvBYoIaL+1PdTymXgKi6taKYqECnXOKMVdFRVqatbNNrGmQDudsN+Ra9NbtW6Ur7x0lSO7IDpSfd6m+HiqeXFXaqRPA1N3qWmoH01tzBxVyikoX7seO7oBWqk8lGmT0Bqpgfw0t1mpk5C4NQ9NRi/wDdAe3N/afpWKWym+PRz/Xa7NGTe3j98Ttjb5R67f03gG3N/afpErub+0/SsNfIkCOEqb7md8PCT1V21jG5P7Q91YPCZzPz0/6iw5MAW5t7Q91fKAtdNgj74eC3qrq6I0TF8IHeqnUf7TIrOwxSb0V88m6mDdcvJcdUrgJCyO2Owxq1U6Fy55F+jmj2EaJeg6DS1MgdOLkgcB2ZqdCmrZGxb26xyt9SZOBncm9o3YvlFcH0m3Nc9tGpeX5R0mLYPO9J1R4SC5ot7RuxfKUNFvaN2L5RgmUYwMbcCSc48JuQbR5p0PSOnrP95nTO+jUEDbTvbf8AnLKizjW3eMDbqG9tnNo2jN0aQMuDFFoe+/b/AIlxRO2308paLW85h+XiI1fM230juZz25NnWOaNbm22exfKAzjRbCJ3t+iW3Nts9ixbCKtub5/JsiBpAzgYuFfaHd/zJxX2h3f8AMovbDvb9VvAy9mbNXqjwidsV9zfOXgt6vN0y9mFTEXOXgj1Tq6YodvnXxcCptJ3T5zt81p2HzgiuDDvSdEbBmbgzH3JOBo1HzjW+e59YoYviliPGfFbwEvfU9z9UVsDPvnB4xuU83NFGjMv8RITSx14dFhVXWcTKw+a4w+ccxqmpO0+Uq+6EEEJlyHKdB+UDIw1aAadcqeMoUUTnNVnVbu9N2ioVQo0AAD5C6eVsGDq26JTcJiUAh4RO6YpqClfkyXX39IE9NjVNSd4+UgMTE7XxlHrP9jecKWqbKd4+UUtDPulLIul7s47PRA0L5F8DjVNlO8fKcWqak7T5QB4SOYPiUv6iw5iGES9y5F4ynynbHNGb31L2mAUmK4SO9VOo32mXJf3frFcJ4+5PweCdeqA8NHykGBAqa07D5ybn1r2HzmVWc5D0QFh4tOovhItGPitlXQeQ6umVsqPiLlXgjkOrpgMmUaUKvrXunzlGD617D5wFrMub+Z/uMiVsiviDKOXk5zzzpncRoAwVvO9t0S18FbjvbdErR1TLgwKGXBlQLCJ3tuiNholhA723RGgZQQNF8JHen6phQYDCB3t+qfCA4pk3wSmWvhUWs5j9VvCTZWzE6q+Ag7RwG6reE6ycBOqvhCGb5xaDvkmAHBh3pOj9zG74jgw70vR+5jZgXJimDzxnxW/aHvith9f4jftAevnXyl86AtR46p1Kfi8cviNE79U6tP8AvjV8C98TtB32l0P4DzjMTr8bT6KngsGnb5F8qZBgLYRORPiU/uEZvimENCfETxjMCximEzvb9EZiuEhvbfLxEGmb5xMiRAFbDcjn3W8DJo8FegeEFhA70/Ub7TCpoHQJBYmDYyxg6hgK2Li16J0ixHe06o8J0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0" name="AutoShape 12" descr="data:image/jpeg;base64,/9j/4AAQSkZJRgABAQAAAQABAAD/2wCEAAkGBxQSEhQUEhQUFBQVFBQVFBQUFBQUFBQUFBUXFhUUFRQYHCggGBwlHBQUITEhJSkrLi4uFx8zODMsNygtLiwBCgoKDgwOFw8PFywcHBwsLCwsLCwsLCwsLCwsLCwsLCwsLCwsLCwsLCwsLCwsLCwsLCwsLCwsLCwsLCwsLCwsLP/AABEIAK0BIwMBIgACEQEDEQH/xAAaAAACAwEBAAAAAAAAAAAAAAADBAECBQAG/8QASBAAAgEBAgcMCAUDAgUFAAAAAQIAAwQRBRIhIjFRUhMjMjNBYXFykZKx0RRCU2JzgaGyBoKiwdKzwuE0wxUkY5PwQ2SDo+L/xAAXAQEBAQEAAAAAAAAAAAAAAAAAAQID/8QAGREBAQEBAQEAAAAAAAAAAAAAABEBQTES/9oADAMBAAIRAxEAPwDhaV5+63lK17UuK2RtB9RtXRGhKWg5jdU+E0BWW0jEXI/BHqNq6If0n3X7pk2bgL1R4QwlCdrtGY2Y/BPq83TCWe0HFXMfgjVq6Ze2cW/VPhC0eCvQPCQBFdvZt2p5yLTXbEbe24J5U1dMZErazvb9U+EAFkqtiLmHgr6y6umG3V/Z/qEtZuAvVXwhhKF2qVLuAvf/AMRfBr1Nyp3KvAX1zq6sffQegwODeJp9RfAQJxqmyneP8Z19TUna3lGJMgzcHbpiaE4dTlbbaNb57n6pTBfA/PU/qNHLoC+LU1p2N5xSxrUx6uVOMF+afZpzzTnk7faqotRxWxaVO0UQ+XLUasqoFI1AG/pIgeiZKm0ncP8AKc1Optr3D/KNYs4iBlpTfdjnLxY9T3j70aNKptjuf5kKN/Pwx9xjd0Bbc32/0jzittpPfTz/AP1BdmjZaaRWK28ZaXxB9rQL7i+3+kTtxfb/AEiMXTroGdhGk25VM/1G9UajDpSe4Z/JsidhTianUbwMYQZB0QAGm+2O7/mVNN9sdz/MaukEQM3ByPua5w5fVOvpjGI+0vdPnIwaN7X5+JjN0BQq+tew+cWsyvfUyrw9R1CaJWLWUZanX/tEIgq+tewwbK/u/WOGDYQM6or38n1kxhxlnTQMBB2vgN1T4SgtibX0MDbLam5vlPBPqtq6JFO2cZq9A8IYROlbFAHC0D1G1dEJ6Yup+4/lCLW7i36p8IeloHQIhb7WNyfI/BPqPq6IdLYLhmv3G8oU2BA27i36reEp6X7lTuGCt1p3t8x+A3q83TAcoDNXqjwhIrRtJxRmPoHIvnLekn2b/o/lAPU0HoMDgziafw0+0SlS1Ncd6fQeWn/KCwfaG3Knvb8Bct6bI96BpTot6Q/sm7yec4V39ke8nnAjBfF/mqfe0cmXgys+5je/Wf1l22jYrVPZ/rEBmeRtIvW0t/76hl5kagv7Gel3ap7Md8eU8jSrM1ltJxRd6WzE43KtVcmjmuge3nRYVamwv/c//M7dKmwvfP8AGQVHHn4Y+4xuZgepuxzF4seudo+7Gg9XYTvn+MBmJ28ZaXxR4NCY9XZTvn+MUtr1L6d6pxguzzpub3YGnOi2PU2U75/jOx6mynfP8YFcKcTU6j/aYxT0DoEQwk1Tcql6pwH9c6jyYsPTepcM1dG2f4yhmVaBNSpsL3/8SrVKmwO//iBXBnFr8/ExqZ2Dqj7muZr9YazGN2fY/UJAcxSycKp1/wC1Zc1n2P1CK2Sq2NUzDw9Y2VhD5g2gzWbYPavnKNWbYPavnAhhlnQTVW2D2jznShkQNu4t+qfCHEDb+LfqmFGpaB0CEEhBkEuIC2EeKfqmMrF8JcU/RG1gRAYRO9VOo3hGRFsJcVU6jeEBinoHQJeVTRLygdfgt0Hwg8HjeqfUT7RCWngN1T4SLBxdPqL4CAadJkwE8FcWOs/3tHIrgrix0v8Ae0bkEEzxeDxdg2udomp83xXv+s9fbXxabnUjHsBnlaCYmDa42aK3fKz04Hr10TpFI5B0CWgJjjz8MfcY3FBx5+EPuMckERPCBy0vir4NHYlhDTT+IPBoDc6TOMBTCnE1Phv9ph00Doi+FeJqfDf7TGF0DogTKmWJlTAUwZxS/PxMZvi2C+KXo/cxkwKkxSyHLU6/9ojbROx6anXP2rAaJlGljKmQAadIbTOlRAtlPbXtEDb7Whptc66DyiNgCAwhxbdEqjLbE2l7ZYWxNoS6y4lCGEbWhpsMYaOfXGxbE1/Q+UHhLi2+XiI2IARbU1nut5RbCdrXcn08E+q3lNC+K4U4p+rAItrX3u4/lJ9NX3u4/lDCWEBS02tcRsj8FvUfV0TrHa13NMj8FfUfUOaGtnFv1W8DLWTgJ1V8BAqLYup/+2/lJ9LGp+4/lDzoGdgy2AUxkfS2im+03NGxaxqfuN5QWCjvS9Lfe0cgZH4htwFlrm5+KqaUYDgnSbpl22oPQ7WtzC6mRfitdkoJp1aJq/iv/SVhrTF7xA/eK4WW+y28DZqf0FkGtRtgxVzX0D1G1dEv6YNmp3G8pey8BOqvgIS+BnekDdycV+KHqHaMa9LGy/cMCD/zB+EPuMckAPSxsv3DFLdabzTzX4weqdRmlE7ectL4q/a0KJ6UNl+6ZxtQ2X7hhr5BMIz8KWobjVyPwG9RtkxgWsan7jeUHhbiavw38DGV0QBC2DU/cbylWtY1P3G8ofGlSZBn4NtQFJMjaNlvKMm1jU3dbygsGHek6IyTACbWvvd1vKK2O1LfU08YfVbUOaPExSxHjPiN+0AptS8/dbylTal5+6fKFJlHMgWa0jn7DOlaj5TOlD4i+EOLb/zllxaF2l7RAYQrqabZy8nrDWJoPrLiAW0ptL3hLC0ptr2iVFMJcWelfERsTPwjaUxDnLpXlG0I2LUm2veEKNFcLDeX6P3hBa6e2neEXwpaUNJxjro2hA0BLCLi1ptp3hJ9Mp7ad4QJtvFv1G8JaycBOqvgIvbbXT3N89OA3rDUeeWs1rphFz04K+sNQgOCdAemU9tO8JxttP2id4QB4J4pfzfcY5M3BdspikoLpfnesNoxv02n7RO8IGf+Kj/y921VoL3qyCCwl/p7d1an9BZH4itSMtEB1N9po33MNCtjX/SVtdppmjbAWXLunrDLvKjJA2LCd6p9RPtEPEMHWynuVPPXi09YbIjHplPbTvCQBH+oPwh95jkzBak3cnHS7chlxhtGMVcJUxdnqSdADLefrkHOYDNRwovJuA1zMt6lzSxgVQ1Rm+s2a3C1D3e3lEPTrJeGeohbkAYYqdXWfeOXovugMIWtL6WevGi/OGy8itK6QYL0tNte8JBtaba94QgOGOIq9RvCNCZ+F7Sho1LmXgNdlGqMi1Jtr3hCjGUeDNqTbXvCVa0ptL2iQBwXxSdURmI4MrruVPOXgjlEZNoXaHaJBdopYvX+I0M1ddpe0RSxVlz84cY/KNcB0yjSu7LtDtEqay6x2iArXOcZ0XtVYYxyjk5eadN4jVFBNlewQNvoriHNHJyDWI3F8IHMPSPEQGBRXZHYJYUl2R2CWEuJUZeHLRSo0wXxVvZQMmk33+AM0aaoQCApByggDKJg16YrVKtRheqYtFL9F+MN1I7QPlNH8PNdTNM6aTtT/KDev6SJMGjuS6h2CLYTpLuTZBo1c8diuFOKbo/eVTG5LqHYJwpLqHYJcSYC1tprub5BwG5BqMvZqa4i5BwV5OYQOEbUgDUyRjtTqMq8pCjKfqIzZeAnVXwgWFNdQ7Ilhm0ijRZwoLZFRbhnO5CoO8RNCY+F8+0WalyBnrv0UxiqO84P5YC34TrPitRr4rVKdzYwAzkcm495WHym+Ka6h2CefsGZaKDclWjVpnppvjqOwvPRwMbDqjdLILhltOrZpVG/aTVpg07WLhpqDR/0Vk4Tua1WRdW7VO7TxP8AchVF62ke8w/+pZBfA6qbPRNwy0qfINkRzcxqHZEfw619ls510af2CVdrQa7IVAsxUYtRWAqYwGcpF94B1jKPneAoWBtDKgUkU1vJF6rnHk5TzD53ZI7RsyLyXk6WIF5PPk+gyQFJAK5AAAFJbgMg4bR0wKbmuodgiVvpDGo5BxuobDx8xK3HOo/F/wBt5FM7kuodgldyXUOwQsiBn4WpruNTIOCeQRk0l2R2CAwvxNTqmMwBmkupewSrUl2R2CEMpUMgTwbSXcaeQcBeQaowaK7I7BAYNa6lSB0lF+eSMmQCagmyvYIrYqK3NmjhvyDaMdMyzaxSpu5BO+OABpZi5AUc5MB00V2V7BK7iuyvYJiLTqUnSs5INWpi1Vxr1UNkpgDmNwv5zN0mQYlvCh2Fw5OQahOgsJsN0bTyfaJ06Z4j1F881gqsS1rv9sCMvJfi/wBs0cHBHpBmRcbKGuHKpIPhMbBtnW5r1Gciv21W8xHUeyEDhC1ilTZzluGQcpY5FA6TcIGrRpKCzBQALyTkAHTMqz01tVQMFAs9M3qeWs40EDYH1MK0KNmNOzKrcK9Wfrs4ZvqTCWY4lqqLyVUWoOsma30xZXCFlTE4I0r9wgMMWIKEqol5pteyi+9kIuYDxu5oqN2+LYUO9N0DxEyjhayYoOOMpuCjGL3jSMQZ3JqiWELaz0juVmqgsMj1TiIo5Cc4nVkugbFtw8lOqtPhXnfGUi6iCQFx9V5N01xMSwYCpJSxHUOzC+qx01GJvJPzJgcE2RUq1qOW5Sr0xjNkRxo06MZW7ZQjhxj/AMQQ8i0GT51Fqt/tz1lmOYvVHhPFYUoqatVwDclelTvJPsmxuX/qAT0yUqSqMY3XKpN7kXX6L8sYNS+YuBjutavX9UkUaR1pSvx2HMXLDnxRM2vW9Kvp2TGxNFS04zhVBuvFLLnNdy6BNyz4NpoiooIVQABjNoHzhWZb82zUa3LRqrUJ9wsUf9LE/KejBmNZcHJUoYrA3MrKc5tBvGi+Z9jtq0VWnahURlzN1Jfc3uGRgwOQkcmu+EaVYX26n7lmqnv1KY/tMPZsvpHXb+mkysEJTrWivVQs1NVp0kOM+UrjO5Bvy8NR8o7Y7Kt9XhcYQM9thOeRV/ws19js9/saf2ial8wPwzZVNloX41+IL7ne68XjkM0zZF97vv5xRC/6hvhJ97Ru+ZK2Vd3YZ3FoeG+0/PGvRV1v3384DZMRt5z6Pxf9upIaig0sR01G85j2q32Y1KSisCRUbG31jcBTe8335Msg9JfIvmLSwlZmvxa4Nyljvp0DSdMr/wATst1+7rdeBxradOvmgP4XO8v0Rm+eet9vszUnxawNwF++tykAZL4SrhWyqCd2BuF9wqMScl4GmRTWFMMLRIXFaocUuwS69EW69j26NJjoqBlvBvBF4PMRMXAuDF3PdKgO61RjVCSb7myqhN+hQQIOw2YU6tWje2IEWpTGO2apvVlGXQCv1koStVUitYLtCre3/wAi4gnqyZ4urSz1OXNFhGVjkLu1+XoInqvR11t3285NB2M8/Tbday0xlFOpVqVLuRsYimp7SflGMI2pKZxVxnqtwaYdrzfynLkHPKYEsWLTva/HZnLkMbi2MQfCA1hqlj0agHCxb16y5y/UQtlrh0VhoZQe0SDZ197vN5zLwVSCmpRJN6NmjGI3tsq3ZeTKPlCk8LNvrfL7RJi2FKA3VtPJynUJ01UbdSlXps60kVlqNjBma4UycjXjSdeSL2qnuNwvBxbMcusoym/6z0Iaef8AxOcp56FUfaYQXB2Bd0SnUq1atS8BzTYjcyScYC67KAfCeiVbtEXsAupoNSKPoIyDNAFvGZ81+4Ru6KW85h6V+4RsGANbMoOMFUHXii/tgsJDem+XiI1fFsIne2+XiIDd0zMI4PqFxVoOqVAuKQy3q633gNyi7LlGuad86+B5bDNiNGyZ7Y7m0JUdgMUFmcA3DkA0fKHwdg2nWrV6lWmrlHpouNlACUlOjQcrGH/GeWyPzNTPZUWF/DTXrVbar1P03J/bCNamlwAAAAyAAXADok3Sb518KVwWN6To/cxkjmEWwWd6To/eNXwIu5opYRlrfFP2JHL4pYdNX4p+1YCH4Wqj0dVvF6tUW6/KMWow0TYImFhyxpSxbTTpgPTqq1QqtzNTbMqY12m4NjflmzQrq6hkIZTlBBvBkCyce/wqf3PF8P2pkphaZuqVWWnT1gsc5gPdXGPyjKHf3+FT+6pEqmfblHJRolvz1mKg92m3bAHT/DNAXFkLkaTUdnxrhdewJuPL2y9vwfSO40zTTE3Q5uKMXJTcjJNcxK28Oj8Q/wBJ5FTXwfTe7HpowXKL1Bu6JxsdPGD7muMBcGxRfdqvjV8rAzML2KmyYxpqWW7FJAvGUaIxQsaILkRVF5NwAGU6TOwnxZ6V+4RmQDmVhex1CyVKJUOqujY15GI1xJuGkgqO2a5gbS2a3VPhIPLCy1Fs+PVxcZ61lYYpNwRWpqvgT843b6davaGpq+LRTcxUAJDG+9s1hl2R84zhYf8AKDmFI91kP7S2CMr2ltda75LTQeccBcH4OSiDi3kk3l2OMx6TJsHA/M/3GOGKWDix8/qTIoxiVvwetW4m9XGh1NzAar9UdMgwPG27BqiowF5uPKzE6Nd8maVqS92PvHxnSfQ2hZV5+83nMT8TUVXE052MnCY5WGTl5pvAzNw/ZN0RCDwKivl1A5RN1GpTsi3DK2T3285cWYa377+clWlr5aF7dQAQ5X0r67axzxkWYX8Kp3zAW5sw9K/cI3fFFfRvfqd6L4Rob22e+jXz9EcLRbCLb03RFB9wPtH7R5ThQPtKn6f4y4M6+WjJ/E9A+i1jjubkLXHFuzcvIOaU/CtEmzIwqOMZqjZMX1nY8qx/C1PHoVV103Hapg/w5QNOzUUbIwpreNROUj6wh0UG9q/Yn8Z24N7V+xP4wuNOvirCODKTbkm+No1J/GM7i/tW7qeUDgo70nRG78kUC3F/at3U8otYqTX1d8PGH1V2V5o8pilhOWp8VvBYoIaL+1PdTymXgKi6taKYqECnXOKMVdFRVqatbNNrGmQDudsN+Ra9NbtW6Ur7x0lSO7IDpSfd6m+HiqeXFXaqRPA1N3qWmoH01tzBxVyikoX7seO7oBWqk8lGmT0Bqpgfw0t1mpk5C4NQ9NRi/wDdAe3N/afpWKWym+PRz/Xa7NGTe3j98Ttjb5R67f03gG3N/afpErub+0/SsNfIkCOEqb7md8PCT1V21jG5P7Q91YPCZzPz0/6iw5MAW5t7Q91fKAtdNgj74eC3qrq6I0TF8IHeqnUf7TIrOwxSb0V88m6mDdcvJcdUrgJCyO2Owxq1U6Fy55F+jmj2EaJeg6DS1MgdOLkgcB2ZqdCmrZGxb26xyt9SZOBncm9o3YvlFcH0m3Nc9tGpeX5R0mLYPO9J1R4SC5ot7RuxfKUNFvaN2L5RgmUYwMbcCSc48JuQbR5p0PSOnrP95nTO+jUEDbTvbf8AnLKizjW3eMDbqG9tnNo2jN0aQMuDFFoe+/b/AIlxRO2308paLW85h+XiI1fM230juZz25NnWOaNbm22exfKAzjRbCJ3t+iW3Nts9ixbCKtub5/JsiBpAzgYuFfaHd/zJxX2h3f8AMovbDvb9VvAy9mbNXqjwidsV9zfOXgt6vN0y9mFTEXOXgj1Tq6YodvnXxcCptJ3T5zt81p2HzgiuDDvSdEbBmbgzH3JOBo1HzjW+e59YoYviliPGfFbwEvfU9z9UVsDPvnB4xuU83NFGjMv8RITSx14dFhVXWcTKw+a4w+ccxqmpO0+Uq+6EEEJlyHKdB+UDIw1aAadcqeMoUUTnNVnVbu9N2ioVQo0AAD5C6eVsGDq26JTcJiUAh4RO6YpqClfkyXX39IE9NjVNSd4+UgMTE7XxlHrP9jecKWqbKd4+UUtDPulLIul7s47PRA0L5F8DjVNlO8fKcWqak7T5QB4SOYPiUv6iw5iGES9y5F4ynynbHNGb31L2mAUmK4SO9VOo32mXJf3frFcJ4+5PweCdeqA8NHykGBAqa07D5ybn1r2HzmVWc5D0QFh4tOovhItGPitlXQeQ6umVsqPiLlXgjkOrpgMmUaUKvrXunzlGD617D5wFrMub+Z/uMiVsiviDKOXk5zzzpncRoAwVvO9t0S18FbjvbdErR1TLgwKGXBlQLCJ3tuiNholhA723RGgZQQNF8JHen6phQYDCB3t+qfCA4pk3wSmWvhUWs5j9VvCTZWzE6q+Ag7RwG6reE6ycBOqvhCGb5xaDvkmAHBh3pOj9zG74jgw70vR+5jZgXJimDzxnxW/aHvith9f4jftAevnXyl86AtR46p1Kfi8cviNE79U6tP8AvjV8C98TtB32l0P4DzjMTr8bT6KngsGnb5F8qZBgLYRORPiU/uEZvimENCfETxjMCximEzvb9EZiuEhvbfLxEGmb5xMiRAFbDcjn3W8DJo8FegeEFhA70/Ub7TCpoHQJBYmDYyxg6hgK2Li16J0ixHe06o8J0Qf/2Q=="/>
          <p:cNvSpPr>
            <a:spLocks noChangeAspect="1" noChangeArrowheads="1"/>
          </p:cNvSpPr>
          <p:nvPr/>
        </p:nvSpPr>
        <p:spPr bwMode="auto">
          <a:xfrm>
            <a:off x="155575" y="-1790700"/>
            <a:ext cx="62960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2" name="AutoShape 14" descr="data:image/jpeg;base64,/9j/4AAQSkZJRgABAQAAAQABAAD/2wCEAAkGBhQSERUUEhQWFRQWGB4aFxcYGCAaHBcYGx8bHBcdFxgYHyceFxojHBgXHy8gIycpLCwsHB8xNTAqNSYrLCkBCQoKDgwOGg8PGiwkHCQtLSwsLCwqLCwsLCwsKiwsLCwsLCwsLCwsLCksLCwsLCwsLCwsKSwsLCwsLCksKSksLP/AABEIAGsB1QMBIgACEQEDEQH/xAAbAAACAwEBAQAAAAAAAAAAAAADBAECBQAGB//EAEMQAAIAAwQJAgQDBwMEAQUBAAECAAMREiExMgQiM0FCQ1FSYRNxBVNi8COBoQYUcrHB0fFjgpGDosLhsnOSk7PiFf/EABkBAQEBAQEBAAAAAAAAAAAAAAABAgMFBP/EACsRAAIBAgMIAgMBAQEAAAAAAAABEQJRITHwEkFhgZGx0eEi8XGhwQNCMv/aAAwDAQACEQMRAD8A+laGPwgNbK4xXcxhxc3Fn7l7IQkaMljKmEzlHc90OLo6VypmHJPSOR6FUS+e4Bo7URb22a8Q6mCzJl5vOc8Y7YBo8hTKGquT5Xnr/WDNIFrKNoeV9EDTiXzBaJM/DTW4JfMEFmzRQ6wwfmdYBo0oWEu5cvl/z6wwyi+7ew2fiAcSBkTRZXWGEvm+334jp05bDay5JvN8/fvBdEX8NDThlnIPEdOTVa45JvCOogJW0cdLSuZcV5p6Qtp2kJ6T0Zcjc0n9IbWv1Zk4R0EB02vpPm2c3cOsGKYVS8hv3lLQ1kz12h7aQtMnJ6eZK2F5h3GNAE2jnzDcvSAaXX0znyfTuIgZpalct5QaUlrMmc8Z7YBN0hDLF6YSjidzCv8AKNEq1sZ9oe3sMKPWwM+SVvXugWlrDlv4ljpCE4pxDfvgM2elBlzS9x6isOXk0NrO29elYDPJsrmxlbx3CApiV5BPOWycuWbwt3XRM2ahYZbpictun3dDsxDZObB+IbzAJ5Nd+eXxDxAiqT+wf7wtMBlblN1iukT1tpQDafKbsbx+kFZ9Xfkmcf1CIn7Rf/qjj/0zBmlE9bHB1phwjCS24+0Q00W1uO0bkt2H7p+cGVhZx4W5h3GKz2AdLxtDzD2N/wAQMrPrYCk4WRcckvlHqfvzENM/EW5sX5R6dIJaFMRkl8w7mMTaFtbxnfmHtMC3wv2LrOrS5+A7LzC06YagUfJN4OpEMSmFBeuWXzD1MDnEW1vXCbxn6YMUxOWoCGebRumZ14B0hczDUmzM2czhXuHnCGmIrw5lOYwCYR9Ozm7z3LAUxbUDP7w1o6szN0Tt94WM1jMOrM2Y3JuY+cIYJFo5c469sKgi1Wi7Ntx3NAlMWGg71GpMzns7feFkd+2Zkldnc1N8NgC1gubtPbCtBapRdmnAdzmIKYsMDSHqNSZmben94DKd7bGy+WUcydWpF1QWsFzPyz0ikqlcFySuWe5vvzFGEOF3uXe3Q6r4OM67zA1ZrbarZ04x2wcAdBi/KPWASRWY1wxl8s9sAsnh3ucXeydU5H5g6x0pmDvq80c3/TXx+sXdNU3cEzl+Yuq67Xcwcv8A0x90gJWPu5T1Ws4DL849faBSWa01y7Ruce0eP1gvDvyHgHWLaKptPjtTwjsEQYQ/YuHaguXLL5p7j4/TdEyGIJyZ5nNb+3+YYsGgzYS+EbmispmtHPnmbl6RSzg/LsUWcSBs8EO1bz4hWSTZOz5o2jd/t/mHkZqDPllbl6mKaKrUOfNN7e81iMqqST88Ado2uXnHG3aPEBSvpnZ4TOJu4xogNWuvmU8HSAaMG9MjX5u9e8wCqw6b+DBtW3ytoN7dn8oBJJ9Pl5G69Y0XRrXHnBxXtIhXRwfT4sj717jFCqw6f0IVNo7LP2t2DzCmhIfSTZ5E4GOHmuMaLE2+Ladw+XCui1EpcdmOIboBVYdP6cZRry8X5bf3gcpSVXZ5ZXKbr7/5h9ga78W4+ohXRz+GhvySePz9+0Aqm19A9IQ2GyZZnKP863f0g6SzdenDyTv/ADiJ2U/9XmeTEy2uF+6XxnrANuPoW0uU3pveuzflEf1/XdDKy2tYjOOSez3/AEiumH8J7xkmcw+d0FWlReM4O0PZEDqez1sJ6RLb0jfwV2XQ9YcsNax4vlfTC89x6ZvGyPMPXp/SGbYt4rtPmHs+74obcdbcDpMthTWOVeV7x0C9W5b1yjjPmOgZ2W/pAJc0WTeMJ3M+v794Y/eltYjMvM8CFJejgq1xu9bBKYPdDbprYHOvAOgimqo79wGi6QvpKLS5TzfPTdDB0hLQ1kz/ADT2wjo+mAOJNDX0netkYCZZwx34xqWTa4rm7V7f/cQzU1L5mdJ0hLC6ybOXzD1Nbv6QX95S1mTMeZ9JidFUmUubZruXcYYCG0M+dty9sDVTUvnvE5GkJ6a6yVsJx4f4i0zSUsG9L1e60a3/ANYJo5PprnySu3rBp1qyw1+McPQwDan2KLpCUF6YpvPQRSdOSw16ZJvXqKQ7IViqnXwl71gekq3ptnyTd69YDaU+yP3hLRvTMNx7RANLnr6bUK5TwnqPEX+I6S0uXMcBiVFoAsLysuoBp5ECl6UZuih9bXklqVG+hw/OApiVy3jzTktcOb5bdphKc6hThlTltjajUJNo5s3f9MJacfw2N+UcXRoEoalct5KzVtYDO3KbpA3mqVW7dJ5Td337wzZ1h/G3H9MDrqj+GVx/V9+0Amu1rhjOXp3cloU0qaLrjnl8phv+/eHC48Zm5hhPSXBC4ZpR2h7vv2gxQlP0cX1Tc2SZyj3fftF5k7WwbaLy6cP3dF3Asm9cszmHeYzdG08tpM9CVspMk2dY4MhtX4m8flSBZVrmj6+rg+R+DyItpE0201X2nYPlt+sVYiycuzfjPURM9hbXJte4/LMCLPK5Z5rHhmZRwruJgZnMHW6Znbcu9T5gqlbPBl6nrAp4HqJkznr2NECjKL9iVnPQaszLK3J3HzEmY1tTZmYzOz89/iICiyLkwl7j3R1BaW5c0zhPmKMLagP6z9s3hOMvzTfC82Y1oCzMyTcSnVa74utLrlwl8B3kxjftJpjShLaWVU2yCbGK20Lih6qrDxAlKU5ag2vUe1lfOOJO33hczG7W2b8S9whwIK4LmXlnpC01fA2czlnuX7rAtLVu4UzmtZWz/MXsgKOxfA7McwbmP3SGSNfdtByj2QCWKGv+n8s7m/8AeMAmoy7hrbVy8Tc3xGTp/wAcEgrbUm0ksmy5NlVJLM1BWyKgGlSKi6NwG/8A3Hl+Ix3BOlrjdo44es1KXf7TfAzS1bvcbTSCwBFkg2yD6xvB8gXj+cD0dzabLhLxmnofH+IX0GX6M5pK1CEPMliyNW+k1R0ALIwG62QLhc/JrU5r1lcI6kQNJ4P3ch5hobkyuNs3UeIqjEu2TOp2rdg30/WGVY0Ofj3LuMUkE+o+fMm5e0QIng/PEVaYbPBkbmN19ovKc222e1727B4wg7q1g58j9vWLKGtnPtR2/LEC7Sx57wNSQNngOJtxgMgG02zzt3dB+kNgtZ48nVev8ojR0Np8+1beu9RAKqExUA/6eWXubuMTKU37PGZwt19/+IaKGgz4S967mgcmtTmzTeIdYhdqVqxRVN2z4eW394Ho6GzwYzeWx4j5/wARn/FJrDS9DoWpW8Wuq2ReLhed8a0vA44zuP6oo2sNWOskm70zevKb26wDRpZ9PhyzOUTxHfWGpMsLcooNS4PTE+IHoo1P/wAvGe8wG1h0tZnGWbWK7T5J7Pf9PzheQh9MXjZ/KPXrX9Y0CNYYZxzD2wnI2eIyHmHuP3SApqw6W4hyjVxGY8n6PeA6JLb0kv4JfKrv61v998MEi3iNp8w9kC0Rx6aXjZpzD9/lAkuOm5FZkpqG/wCZyx9/2imjsWVWVyVZZRBEsXgm4j8iPeL/ABKbZlTGBW5Zh2hPCThvhH9mkpokgEqSElLnIytZwHtAbT1Fx+ejem97ZZvAOpg6o12s2I4F7YDOpZN64TeM9YLLI6pwcR6QDy9C2mSnEtr32bcK9YOqPbzPtO1Oz2imnU9Jzq5H3mDAC1w5/PZEE/Hru/AuZbUXWmZRuTz4iI40ouXKOvmOgbx0gWi6Qlk6yYzeYd7Gn3vgx0lLR1kzLzD0EW0S1Q0t55nb3GDKDjr8J4YphtS/J5lZ6/vgNV2Excx73b+gj0H7ylo3pmG89sYRB/ebWtdbTEb0nsR03j7pHoyxtHPnXevaIBxL57+IloU1fSUauTzuPtDPqra4c3Q9sB0ZiJYzXI3ENxh1WNrizdw7YCt4vnvENGmL6a5ckvhPU+IKZimoouL8DdI7QQfSTHZpxdDBK6wxzNx+IFqjaYORMWwty5ZfLYxGlOvptcMr8pvO+LSG1F/glcfmO0qYCrCt5EzmH+X5iBP+voR+LODIegxAGzYYizjS7GB/DSBoqimEl12bbiBj+WO6GPiTD93OF/pCls8TKMPzidHYeg14uE8ZzumMMN+H5wCfygcM8Wjcc45LdsLaTMBlNcch5RGB6wwWFrhzjmHshQ6YjI6q6Myo1oCZUqa7wMD4MC05rkaHq6wubMeUe2Fpk6i4Nll8umDH78w2GFrgz957YV0xh6ZOrgvEe6BmnNYWL+uajVfM/B7ws8w0Gq/JOUd/v/xDZpXgzNvPSEtJnpLQu5lqqrKJJNAKNfUmBqmLakdM1qUszOPhXr7xh6LNP73OID1Z5e5eE060rfdG1LmIwBBQg2yCKkEbqEYjpGFooH7wDq3s/Cd05B+cCUxORvzHahFmZlfs6jzFZ01rVSszajs7PfGCMFoblwfgPWM74n8XkSXUTHloS4a9DcoWhY9FrvNBAymrDf7w1nLMyHenX3jp01i6ar3TDxJ8s+YEjKZdRZIMsmoQ3itxB/rBnUeoLhtfln5Z3f0gbwtcuZrEDVfBeJNx94GztaW5sz8a9DBZZFBcMo5Z6xE+6Yl3E3LPYYGVnle9gQmtTA4SuYOv37Rg/tWC6Jdh65vet4lzCMMKEA+aRr6P8UlzGZEarLYqPTPC9GoTc1DcSK0NxgHxbR7ZRb6fj11NxR1/8oF2lnHexpLPbp283/1AXmG2BQZJnN+pd9P03wbRnJVTfesrhG+A6ZpglfiTGKqqTakqO5f+STdTGtAIClq3ewYzTawXODtj206frC3rGmC7M809R4/SC6N8XR5lgGYsy5rDy7DEUAqocC0BdeK03xMytaa2yfcvcsCUtPTCGabWCZ/mt2+0IS5pOkNkuky+Y3fM8eMI0yxt8e06L8uMvQ5jHSJ2a6TKHD1mMfy1hALWJb4k5Vpb/h6syh12OrM1DW64WmQ/7RBgxrwZZXE3cfEM6Vo3qo8trdGJWurdVbiPINDCXw3TGmVraDqJSzACtzq5rTwbmXwwMBS9cw1T/p8ze3WKSq22ycvc28CGGqO7mb16wNAbRzcriHWIaTz1vLFTQ7PB+Ftxiiy2Mxsm0HA3yx5wggc/VhM4x3RMl9d61zri/wBAiklpPW8XsmzwbP5bdfeCykNpsm0+U3YPOHiFpnxGUFIM2XUIRT1h16V/SLp8XkWz+NK2vzx8sb6/r+UA6sH6DCWSoyYKdkevvApUptalnPM5R8ebvbdAj8e0dUqZ0q5AdvU3Y0AvJ8CBfCPjKzWdWRpThi1iZMoSjAUNxI3EHeDcaXRICqz9CfxJG/eJOGrYOzOBmIourfj+ca8uW1DeMZvK8+/+IzPiMwCaWBU2Zej8ZPPvv/2/lGvoxFGvXPMGc+YDaePqxFlq4/L5Xn3/AMxWWjWTrfN5f1fftANP+KKjJLQK817FFEw3AGpZyAbC7qkYkAVgGhfFLTNLmIJbgTSNcsri1ijgX0NxBAO8ihEUqeoVjVCNXMcV5Y3iFtFV/TF7ZW4B3GGFda8OKcRhMfEZMqWPVmSUzjXenEaYwJMLpuVmOWHtZn2nYvZANHVvTXWfZrwr1hZf2h0cklXRqPfZV3GWmKqaxnSvjLsltJIMlEUMxV1dr9Yy0IqwW6vdeFvF4KqV03Gt8dtDR59WeliYME+WfED/AGfRhIVbTijGgATATW6isI/EvjejTZbKk6SzM9kAG8lgAAPN+GMPfAKemwNm5t6k4m1/5QJPx9Dk2UwB1pmEzs6+33ujpStQa0zl9m/DdAvifxCVKGuyKTbCrYJZiaXKo1mPsIy5OlaSqLNMqWyn0yZSo3qqu6hrZmPgSt3QE0vFnD0a+lS29J6tMyTcSu4+BDYlmuaZmHEm8e0ILOR5VpSpVkmkEIbwTd97oLpfxGTJvmvLliq5ls4jyb4EeXXcRMkkBb3w7l8+I6M+Z+0kggWLT+V0eYRfheFoY6EGlULmRMmEq06UqFntenKcORW+y5c2K4VAqOtb4tKkvJouj+i0o2TZmLMrLriEKqbS1qaGlKkA0oBrya1ObO/EIujaoxwl8Q6xTLS0zzMgPnmqisdIegVWYWbDIDUgXVrdiLof0j9oJRY+gPXYONWXKJFaUIZzqrQi+pr4OEMaZoLTZDIrlGtuQ1qtCJhJoK40qK+aw7KkKgVUFlQVAAegAAoBEK3i/R5+X8P9ZQ2kqhCo9mUJTlQa5nJAtsMAaAL0rfDWjr+6vRRMaQXw9J3Mk2a3A67SzfdeVoKXG59Dqf7JnGe6GywtnDaDmHsH3WAqSx52MjR/jqiUoSVOmMEGqujsMD3TLK4jGsVOk6W5ulSpQqc6vMOArqoqjrxHdGpIYBBhk+YesMMRXdieYekCPNmFosrSLItTRllUs6KcK3XlzX33wOb8FBDOTMM8lyJ3pAMKAgKBSgShIKYG0a3msa2ikemmXJK4zuP37RY0rw4zOMwNQpZkS5WlkIHaW6VlFgsllIUMGFkl2q1VpQgVrjdfed8aSVLmK3qWmeeqqJdoklixuUE0AYVOArjfGrIIoMuWVxHrCf8A/mKjaRNtAmar0FcgUUovWra1/joIEj5ZA5s3SpzaqvIl2hrFVM06tKqtbMv3ap8CA6X8ClmUAsuYrS5blJgC2gwN7MwNp68Va2qmtaxu6t2TFd56QrpIFhsuzfr1gSmJyFpXxicu10fSLYcWvTEt1JsYqbVb8aEXA33wnpmlaY6ELKEpLI1pjK7EV7EIC/8A3GNsUtYJtBwns/lAJygyjl2faesBSsVyFx8P0ktVp8/MahEkIMMNa0f1gU34UdV3M97HplQ7y7Ia1QNZQCpFTQmtK/nG0SLWC5uw9sK6XT08FwTgPeIChKVha5mt8JmqaSZ06SlqZRFEkhTUlrNtSQPGF90KTLWjiS04ksASzAgWi0wTDZUEm+lAL49HYFcFxflmFdL+HrM9Mm702kuKIRU1Io3Ua1abyBAJpbu9xN9O0mao9KU0mturznW0BW+zLVr2GGsQPeLydD9Kh1ndnS1MeaCzUBAGqAFAqaAAAVPUxpkeBzOWev37QGeuT+OXwHzFLTE/ZlLoc2Ta9GWhlMrH0zOsWGrrFLiLJuNm6hqRjSCTJ+luwspKkn1Re84zDkvoEsjDeWxjYIx/hfg8xE1jaXHajg+gxCLMxpfwqYVrM0ia2pgs4SxQ3UoiWv8AuJ8xfSPgcslFYMwtmtrS5rV1CbzX9fyjVvs8WzplHWLNatrjX1TuHyz/AEgMJyvcz5/weW0tFCoglhfTKTmRkGGoQNWouIgGi/CDLnK3qs4IdbMye0wVNL6stQaCmNDXCNtWNBmyLuXrA3qJksC3cWHD2wIo79jz3wn4pNmS0WVLlsFSSrTHmsFtUUkBQCzEVvwANRWoMGkfCTbDz3Sc49QirES0YEXy5YGqehJY+RG3omhCWlmWrKtUNAFAqXLMfzYk/nETLQIz4Te3rWApeuQnp+h+qtAZSOpUo4qSjdRUXg4EbwSITnSdJtAWtF2b61iZdetdW1ea0pf/ACv26t9eKdsRaNsZsk3evcsUJ46sZHw5pizWlTWlzGVg4mWCoZWVhSyLhZIp+anrFfh9TMnZMqjKTgqHrcdaNGeCNLlnW1lcYi+npEeN7Qj8POtOpXeMRuWSP6RDVNUmmENrl5/lt2e8ZGlypizPVlKrkS5duWJZ/EW0aFanaLS6pAYEi64jctG3v2neOyF5Da2/ZS+Py0Anh0sZEz4lOc0laK1da+bK9JRW84sWNPCn84iVouktW3NlSjSXspBbEmmtM6fw3x6Fjf8AmeZ4hVaWzeMJXMPcfvxAJtrH+XMcfsxWhmTp00j1DrW1Fx7ZRVb69ILov7L6OHP4MolSgBMi0b1HcT/7jULXYjCbzD3ffvEymFprxjL5h6D78QLOD9XFk+DooNlJakqa2dHVa39RBZeia5H+p8ofLG7+n5wzaBF5XB+YesDlMLb3rtBxn5Y/594GVMPD9IXXRbgd4lih9Jai++h3RSd8KWcSs1fUAmGgaWhpVRWlRdUYiGGpZxXIOI9YtLItm9NoeI9ggav4RjaR8Dl6PInPJDJVFZgFVVpLJYUGCjE3C8mprF/h8ufpALic8uTMdigRF9QqQSGMw3LaWhoq1FcaxqhVKUNggqtQam441ERo4UGgsgeo1BfcLN1PEDMYPwU0D4OslaSg61sEmiEsScWYi058kkwvpPwr1lozTdVprKylVZWDYqQKioJB6gkYGNBaEDLlTcepgOjqKNcuaZwnuugVZPwIP8CmGobSdKcEoKW0StcKmWob/gxOg/s/KlAlJdlrMyrUS0QGprORaP5mNIoK8OKcBgaUsnLhN4D3fftALBeuAwJDVzTcw4k6e0J6LJPpC98nctLm9obNLWC5l5Z6Qvocv8JcMp5ZO/rAqfx6bvyXfQ7TANbYCbWhZTRgtQRdmB3xg6NImvNdFmTZaAS3YgrVg6oFVWZSAAVmEkXjVF0ejsC1gM55Z7IBo4/DW4bOXyz1gZmV0BaP8Elyy7KHttUNMaZadqC6rm8jxhBZMnUQ1bCXzPaGCLz/ABNyz0imjbNLuGXwQCcUmXO/Z6TRyLalhNY2Z7qC1cbKsBU77r4NonwCRLa2iAOSlXMwlzWhvc1Y3+boen5TjlmcHmJSppjSqcPgQG6dZien0ot5xbmMd/6R0d8SrZTHF+Ed0dFPp/z/APOrnaPMW0buN+U28CCLMFBccJXKbu+/eO0KlpsNo3MI4RBqgDEYJzDuYxDg2pASXpubNM5R7ifvpBROrubh5RiiMOq5pnMPX794tLcdVwl8w9YB66gZD1lm58JgyfUfvxDPqG1g+cHIOykC0azYpVcZvGe8wzQV4MQcx6UgSpqXhcVkzjYwfI3COsNeobR1ZmbtXthSUBY4cj7z3QzUW+HP57ICpKXhcBocxvSTVmZE3Lu/OC227ZmLbk318wLRiBLXLkG4wy6j6cTwnpAVZvAWkTWsqbL5ZXZ194tNmMVYWZl4m70/vFdEUGUmXJL4T4gjKL7l5nAesCuJyCpMamWZgnEn94X0129N9V8kwXsv9DWDS6UFwwl8s9fv3imkKPTe4XrN5Z6n78QZmnB5dywZqg2WzA517adYXms1giy2zPGOv3dDa0uuGI5Z6QDShSW56S24D16wKnjl3Cma1rKdp8wdkKaTMPp4cK8z6hDtjX/6nZ/pwCYv4f8A0xweYClqVyuHtnoMTzeo9oDOmGyLhyuae72/xDgra35zwDthfSmNgZuXwjvEIM05rlcG7H6eZzTvPt/mBTWN2TGXzT19v8RoshrxYtwrvhSeDdnxlbl7oFpqWpuUE00OTj5rdfaI0hjq5NovMY7iOkEBahz4TO3ui04tdmzp2wNJ4gplbJ2eU8bdfaILG2NnterfLPjCHKEjjwft6iBzSba59qN69hiGVV/QCMbPLyDu6/zjmB9RNnnbc3ZBqEJxbMb16xc1tjNtDxD5Zil2s+ZSWCVGzwThbrAZyG0o/Dv9Tgb36wzJc2RmyJxDqYpNJ9RMcXGf6YETxfPsD9M/RjL5bdff/MUINRkyzeUe4ef8Q1//ABx+YDMOH8M3j8g/fWBU3qLC+nqRMkmqbSmyPFLfz1AhXQdHNp7xjNOzO5wOv+Ib+LzbKWu2ZJOcm62lr/tr7RT4coFSSLzpHGfm/wDr84EpbT+rDnpNaF4z/KPYd1f0gEtGG/lry/J8/rDxYWsVzfMPbCjuAaVGzHGdzfd0C0tvSCqrWsxzHljtheUrW21myS+AdWpjDNoWsVznjPZCksipOrs5fEe5oFpy6blcYMt7734+Bd8VRWtHWfGXwr+UXqv04tvPSBy6Wzl5fXqYEWXriWAe/We4TNybiK7otIltbfWmZ13J2DxFCBQ5cs3ce66JVRaa5cycJ6CA3PxxLTZTUOtMyns3H2isuW1s60za/R8seMf6RagI4cG4D3RTR1HqPl2nyz8sfdIgTwfghZbWRrTMib06nxhErINqlX2h4lxs16YxSwKYDIvLPX7vgmjprtcNoeWewfdIFnPwRLlmyNZ8kviXqfEdo8o33vnfjEcq6ou4JfLPWLysxu435Z6QDeZPo1AvfgO0haVJ1Te3O5n1ffvDMo3D+FODrWKaIuq38U0ZPqMCS0mSZesdZsy809IFoqAILzlfmnuhgrfvzJweIFLJsb8szhHdFCbjp2CmSK4nN85ukK6PKBlLfwLzW69N3tDzsbXFmHCOkLaCT6KjWydBuMQJuOn9JElbWPG3Nbt+74Ho0tbK3jJL5rDH7/KHKm0M2c7h2wtozGwubZyty9TFCbaztvOmyVo14wfmtHSJKlVwwQ7RoIxa8a+L9vSL6MWsLnyy+2AbcZ/szfiEhaLSmL8RPFdjHQ9pikgDWuLdu8xMZZ1o/wBMPYvok0hm1Xvmdg7BBxONkXTMq8K9fMC0ci2cu06n5YiyMLAy5B16+8bOL/Fikqada6Znmbl3xAmt2zOVuTu94vIQa+XaNuPSIMsUGXl8J7veIabU5EyJrUyzMZvZ3e//ADDCzXrlmcO9P7wtLUX5cZvAe6DIB44OAxTNUW1IKQW9PK+EwYp3HzF3msGrZfadyfL94tIQWd2MzlnvMSZQtDDMOWe2kQNqXhe4pJmN6Y1Wydy9feGTMa1lbP3r2e8LSU/Dw5Z4D3GGKC3hzPl/RA1VEvC9wWhO3ppqnZpxgQaYzUOqePmQPRB+Gt3LXg8wxNNxuOJGTxAzU/l9i8qY1kXbpfM8/ftHTWNDcMJvNPX2/wAwXR75aXHLL4R1iZ2+44TOEbyICfl9gkc9F4Oaf7QLTHPpPcuV+aT13Uv/AKw0hN2bl7hA9Jr6b5sk3cOsCp/IuGNrBMw5rdvtC0xiJZybP5jdfb9I0an6sRuXpCumWvSbNkPbugSl4ryWtm1y9p8xuz2wheexsDZ5ZfE3cPEOgtb49od69kAcmxxbNO3uuihPFct4QMa8rMd7dIW0mtBs8Zfd3CH1JtcWc717YV0gmwublbx3iDJQ8VyAsh/08Jm5uoiZgv5eaXwt48w0ZZ88fEN9IDOBHXNL4h1EQ0qp1xK2TTl4TOW3cPMTpKG0mTaDlt2nzf7RY4f7ZnH9Qi043r4mLx+ICXPWxRpRs8OX5R6+/wCsS0s21vXaHlHsPnDx+cHZrsRlPMPWBTmo6XjafMPY3/ECJvvYDLRrIvGROUevv+sc6N6i3jO3KPb7/pF3a7EZV5h3MfukcWFtb12jcw9hiGpeL/NrEyw1ka25eX594HORrSipvEzl+0ElsLIvXJL4z1jphBdMvGMx6CKRTPXcrANP0J5kuYlptYADVAvIoL918A+GyZokp6loOZcwuAFNGLAsKjEVOMaZp9OK7zC8wj6ck3r1ECJ6jgMWXtHWfMOFentCzIxY6z7M7k3P7YQZgLRy5l3HpAVUW+HI3Ce8QLTrAY9FrWaZnO5Oz2hRZLUGs+zl9nU+IfKCoy5uxu0wpY3XZE4D3H7rAlNX83BFlNXNMztvTp7RTR5LWzfMySzmWuLU3RaXe9CoAtG+wcbJqKeIrIpU4ZJXLPVvvzAsuH44hJmjGh1pmEziXrFPTNo3vmTjHSGWUdBxcowsq/iN7y+X7wJS3GrnemaYvhM4xuaOkSNd72zjmfQsXdaA3cEzg+oRdDrtdxrwfSIDacPW8E8gX3tlHNO4xXR5Ytvedp81uxd+/wB4YAqMDgeAbjFZBo73HajhHy1gFU4YFpQsi/hXnN16RVEW0b+Y3Nbt+74bqaYNl6DcRApNbbZrpp3L2CAVTh+RdZa0F/DL5rdT9+InRZS3/wAT81up+/MGANMGyyty9xiZNqpzZ33LENOpw8f3wKrIXxivMaF1lLZOXCZxtua773xoS3agz4J274XkVMts3NHD3GBFU7/sG0hLXDnHG3aIFo0lbC3LlPEesPEm1xZ13r2iAy62OLI+9e6KVVOM7by37ulrBM3U9sJaNJT01NFyS+vdGqGNo3tn7l7RCWi7FLzlXiG4xBTU46byqyErlTM3CekRJkpZXVTLL4TvN8MWtbHibjHSBSH1Fv4JXGOsCy41cmZJSmVMW4D1jombMFMwzNxjrHQKpgHImPbOrM2o4k+UPOMQsxwmV9mOJevvBtHlLbfVG1G4fKEdMlLZNw2Y3fUY0c9pSsLazKyGcMwsttDxqOGLVeg1TguMwdbsINJlC0bhtTuHy45UFBcMi7h1hBHUpy11FZDNQ6vFM5g6wW03T5fM8+0W0YCj3DaTNw6wXpcOXuHWIWp45dxdHNDcOZzfq9v8wT1GrgMRzT09opLbN/1d31Rf1TU4YruHQRRGOXcS0Zj6YuXI3NI3ndT9INaNrg2nzW7Pb9YFos8+n+Tbh3GJ/e2tY8XQdvtGTrUnL53KaOxsDJs15jdfb9IZdzWn4eY8xu32hNNKYSxfwAYDrBf317WPGdw7YodDl8y+hsfTTZ5Exdv5Ugk2tDs8G3tCmj6WwRL+BIO2mvRtbr/KBHS5JlVsrs+XvPiKzAbJ2eWbuPX7pE6NpTWEv3S/0wjp89qG/hmfzECY7UBb/wDTxXhbp7wDTQfSfZ5H4DW49awUTmricyfyEB0lyZb3nJM3+YMU5obCG1y8/wApu33hZpdE4Mi8o7j1r+sPVNcTmG89sLaRsjecnU9RAzS8VyLhDaxTOeSez3/SF3Q2BeuWXyj3da/5h+xrYnOeI9nvC4l6gxySt57veBFV/LBERq4jE8k/3gGlK1kGuLS+VTiH35jRSQLW/M3EenvCmkyhYXHGVvPePMUzRV8l4QJkah1jhM5fmJdWrmOdOWOgh6Zoy034PvP94DNkCu/aS958eYgVa0kCAamZsr8A3MIrpCtbTWfaDhXsbxBzIFn/AGTd57hE6TIW2t3NX/4GKFUp67kAmS2K1LPh2pub2gU8lWUs7gepiQgvKHxjDv7utnDcf5xXSNHW3LuG1P8A+tohaa1PXcLpLayNaZkl9ncfEX9Fra60zM/Z09oMujrZwGVP/kY4yhbW4Z33fSYE28+e7gVWW1AbU3Bd6f2hefKa0orMyzd69VP+YdSULIuGWXuHWBaRKW2uqMJm4eIrFNWPXsUeSa4zMy8S9IEso41fJM4xuYQ68oVFwxXcIXdB0Gzm7vqEQqq1yC+lrG983zPphVpeuRVtmOYe47/6Q9ZFo3DONw7RCg2mA2XQdxislLZYSBXE5zzT2/d8LypQ68EvmnG0fvxDhe/dmO4dIS9Y13ZJW4dxiG6dpjBliuO9uc0BlSFttfulnat9X34iTpLWseJtw6QKTpbWmv4Ze4fVA0qaofniHnyFobxlfmt9/wB4j00tsLs68xu2BzdOehv3NuH9oEumvbN/Eu4dsAqKoz/fEZEpLPDlbjbcY4SEttcm0HEewQudNezjwvuG8iL/AL49s38YP/YIF2ascb7+JcSUpgmQ7z1jtHkJafVTaHrhYX9ICNKamPA38xBZWkNba87T/wABANVQ8f2W/dkpgmCbj3XxErR0qdVM78J6Ry6Q1nE4D+cTImGrXnO+/wAQM/KHicmjpQaqYS+A7zHaNo6WTqpmmcsniMWDGgvOEree4x2jE9Tmmbz3GAlw8dQXGjJXKmI5R6QukhLBNlMszlnuh5R5O7ef7wCUv4RvOWbvPcfMDO04zsT6C2jqpnHKPYPukD0WSvprqrl+V0PWGrGvidoOI9nvFNHkiwMch4j3e8Um1h0I9BbWUZjyvphfRJQ9Nbhkl8vz1+6xp+gLW/N3HtHmFfh0kekmOSXvPX3iEVfx6Anl3YcTcHmJhltHFDjnbeevvHQKv9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4" name="AutoShape 16" descr="data:image/jpeg;base64,/9j/4AAQSkZJRgABAQAAAQABAAD/2wCEAAkGBhQSERUUEhQWFRQWGB4aFxcYGCAaHBcYGx8bHBcdFxgYHyceFxojHBgXHy8gIycpLCwsHB8xNTAqNSYrLCkBCQoKDgwOGg8PGiwkHCQtLSwsLCwqLCwsLCwsKiwsLCwsLCwsLCwsLCksLCwsLCwsLCwsKSwsLCwsLCksKSksLP/AABEIAGsB1QMBIgACEQEDEQH/xAAbAAACAwEBAQAAAAAAAAAAAAADBAECBQAGB//EAEMQAAIAAwQJAgQDBwMEAQUBAAECAAMREiExMgQiM0FCQ1FSYRNxBVNi8COBoQYUcrHB0fFjgpGDosLhsnOSk7PiFf/EABkBAQEBAQEBAAAAAAAAAAAAAAABAgMFBP/EACsRAAIBAgMIAgMBAQEAAAAAAAABEQJRITHwEkFhgZGx0eEi8XGhwQNCMv/aAAwDAQACEQMRAD8A+laGPwgNbK4xXcxhxc3Fn7l7IQkaMljKmEzlHc90OLo6VypmHJPSOR6FUS+e4Bo7URb22a8Q6mCzJl5vOc8Y7YBo8hTKGquT5Xnr/WDNIFrKNoeV9EDTiXzBaJM/DTW4JfMEFmzRQ6wwfmdYBo0oWEu5cvl/z6wwyi+7ew2fiAcSBkTRZXWGEvm+334jp05bDay5JvN8/fvBdEX8NDThlnIPEdOTVa45JvCOogJW0cdLSuZcV5p6Qtp2kJ6T0Zcjc0n9IbWv1Zk4R0EB02vpPm2c3cOsGKYVS8hv3lLQ1kz12h7aQtMnJ6eZK2F5h3GNAE2jnzDcvSAaXX0znyfTuIgZpalct5QaUlrMmc8Z7YBN0hDLF6YSjidzCv8AKNEq1sZ9oe3sMKPWwM+SVvXugWlrDlv4ljpCE4pxDfvgM2elBlzS9x6isOXk0NrO29elYDPJsrmxlbx3CApiV5BPOWycuWbwt3XRM2ahYZbpictun3dDsxDZObB+IbzAJ5Nd+eXxDxAiqT+wf7wtMBlblN1iukT1tpQDafKbsbx+kFZ9Xfkmcf1CIn7Rf/qjj/0zBmlE9bHB1phwjCS24+0Q00W1uO0bkt2H7p+cGVhZx4W5h3GKz2AdLxtDzD2N/wAQMrPrYCk4WRcckvlHqfvzENM/EW5sX5R6dIJaFMRkl8w7mMTaFtbxnfmHtMC3wv2LrOrS5+A7LzC06YagUfJN4OpEMSmFBeuWXzD1MDnEW1vXCbxn6YMUxOWoCGebRumZ14B0hczDUmzM2czhXuHnCGmIrw5lOYwCYR9Ozm7z3LAUxbUDP7w1o6szN0Tt94WM1jMOrM2Y3JuY+cIYJFo5c469sKgi1Wi7Ntx3NAlMWGg71GpMzns7feFkd+2Zkldnc1N8NgC1gubtPbCtBapRdmnAdzmIKYsMDSHqNSZmben94DKd7bGy+WUcydWpF1QWsFzPyz0ikqlcFySuWe5vvzFGEOF3uXe3Q6r4OM67zA1ZrbarZ04x2wcAdBi/KPWASRWY1wxl8s9sAsnh3ucXeydU5H5g6x0pmDvq80c3/TXx+sXdNU3cEzl+Yuq67Xcwcv8A0x90gJWPu5T1Ws4DL849faBSWa01y7Ruce0eP1gvDvyHgHWLaKptPjtTwjsEQYQ/YuHaguXLL5p7j4/TdEyGIJyZ5nNb+3+YYsGgzYS+EbmispmtHPnmbl6RSzg/LsUWcSBs8EO1bz4hWSTZOz5o2jd/t/mHkZqDPllbl6mKaKrUOfNN7e81iMqqST88Ado2uXnHG3aPEBSvpnZ4TOJu4xogNWuvmU8HSAaMG9MjX5u9e8wCqw6b+DBtW3ytoN7dn8oBJJ9Pl5G69Y0XRrXHnBxXtIhXRwfT4sj717jFCqw6f0IVNo7LP2t2DzCmhIfSTZ5E4GOHmuMaLE2+Ladw+XCui1EpcdmOIboBVYdP6cZRry8X5bf3gcpSVXZ5ZXKbr7/5h9ga78W4+ohXRz+GhvySePz9+0Aqm19A9IQ2GyZZnKP863f0g6SzdenDyTv/ADiJ2U/9XmeTEy2uF+6XxnrANuPoW0uU3pveuzflEf1/XdDKy2tYjOOSez3/AEiumH8J7xkmcw+d0FWlReM4O0PZEDqez1sJ6RLb0jfwV2XQ9YcsNax4vlfTC89x6ZvGyPMPXp/SGbYt4rtPmHs+74obcdbcDpMthTWOVeV7x0C9W5b1yjjPmOgZ2W/pAJc0WTeMJ3M+v794Y/eltYjMvM8CFJejgq1xu9bBKYPdDbprYHOvAOgimqo79wGi6QvpKLS5TzfPTdDB0hLQ1kz/ADT2wjo+mAOJNDX0netkYCZZwx34xqWTa4rm7V7f/cQzU1L5mdJ0hLC6ybOXzD1Nbv6QX95S1mTMeZ9JidFUmUubZruXcYYCG0M+dty9sDVTUvnvE5GkJ6a6yVsJx4f4i0zSUsG9L1e60a3/ANYJo5PprnySu3rBp1qyw1+McPQwDan2KLpCUF6YpvPQRSdOSw16ZJvXqKQ7IViqnXwl71gekq3ptnyTd69YDaU+yP3hLRvTMNx7RANLnr6bUK5TwnqPEX+I6S0uXMcBiVFoAsLysuoBp5ECl6UZuih9bXklqVG+hw/OApiVy3jzTktcOb5bdphKc6hThlTltjajUJNo5s3f9MJacfw2N+UcXRoEoalct5KzVtYDO3KbpA3mqVW7dJ5Td337wzZ1h/G3H9MDrqj+GVx/V9+0Amu1rhjOXp3cloU0qaLrjnl8phv+/eHC48Zm5hhPSXBC4ZpR2h7vv2gxQlP0cX1Tc2SZyj3fftF5k7WwbaLy6cP3dF3Asm9cszmHeYzdG08tpM9CVspMk2dY4MhtX4m8flSBZVrmj6+rg+R+DyItpE0201X2nYPlt+sVYiycuzfjPURM9hbXJte4/LMCLPK5Z5rHhmZRwruJgZnMHW6Znbcu9T5gqlbPBl6nrAp4HqJkznr2NECjKL9iVnPQaszLK3J3HzEmY1tTZmYzOz89/iICiyLkwl7j3R1BaW5c0zhPmKMLagP6z9s3hOMvzTfC82Y1oCzMyTcSnVa74utLrlwl8B3kxjftJpjShLaWVU2yCbGK20Lih6qrDxAlKU5ag2vUe1lfOOJO33hczG7W2b8S9whwIK4LmXlnpC01fA2czlnuX7rAtLVu4UzmtZWz/MXsgKOxfA7McwbmP3SGSNfdtByj2QCWKGv+n8s7m/8AeMAmoy7hrbVy8Tc3xGTp/wAcEgrbUm0ksmy5NlVJLM1BWyKgGlSKi6NwG/8A3Hl+Ix3BOlrjdo44es1KXf7TfAzS1bvcbTSCwBFkg2yD6xvB8gXj+cD0dzabLhLxmnofH+IX0GX6M5pK1CEPMliyNW+k1R0ALIwG62QLhc/JrU5r1lcI6kQNJ4P3ch5hobkyuNs3UeIqjEu2TOp2rdg30/WGVY0Ofj3LuMUkE+o+fMm5e0QIng/PEVaYbPBkbmN19ovKc222e1727B4wg7q1g58j9vWLKGtnPtR2/LEC7Sx57wNSQNngOJtxgMgG02zzt3dB+kNgtZ48nVev8ojR0Np8+1beu9RAKqExUA/6eWXubuMTKU37PGZwt19/+IaKGgz4S967mgcmtTmzTeIdYhdqVqxRVN2z4eW394Ho6GzwYzeWx4j5/wARn/FJrDS9DoWpW8Wuq2ReLhed8a0vA44zuP6oo2sNWOskm70zevKb26wDRpZ9PhyzOUTxHfWGpMsLcooNS4PTE+IHoo1P/wAvGe8wG1h0tZnGWbWK7T5J7Pf9PzheQh9MXjZ/KPXrX9Y0CNYYZxzD2wnI2eIyHmHuP3SApqw6W4hyjVxGY8n6PeA6JLb0kv4JfKrv61v998MEi3iNp8w9kC0Rx6aXjZpzD9/lAkuOm5FZkpqG/wCZyx9/2imjsWVWVyVZZRBEsXgm4j8iPeL/ABKbZlTGBW5Zh2hPCThvhH9mkpokgEqSElLnIytZwHtAbT1Fx+ejem97ZZvAOpg6o12s2I4F7YDOpZN64TeM9YLLI6pwcR6QDy9C2mSnEtr32bcK9YOqPbzPtO1Oz2imnU9Jzq5H3mDAC1w5/PZEE/Hru/AuZbUXWmZRuTz4iI40ouXKOvmOgbx0gWi6Qlk6yYzeYd7Gn3vgx0lLR1kzLzD0EW0S1Q0t55nb3GDKDjr8J4YphtS/J5lZ6/vgNV2Excx73b+gj0H7ylo3pmG89sYRB/ebWtdbTEb0nsR03j7pHoyxtHPnXevaIBxL57+IloU1fSUauTzuPtDPqra4c3Q9sB0ZiJYzXI3ENxh1WNrizdw7YCt4vnvENGmL6a5ckvhPU+IKZimoouL8DdI7QQfSTHZpxdDBK6wxzNx+IFqjaYORMWwty5ZfLYxGlOvptcMr8pvO+LSG1F/glcfmO0qYCrCt5EzmH+X5iBP+voR+LODIegxAGzYYizjS7GB/DSBoqimEl12bbiBj+WO6GPiTD93OF/pCls8TKMPzidHYeg14uE8ZzumMMN+H5wCfygcM8Wjcc45LdsLaTMBlNcch5RGB6wwWFrhzjmHshQ6YjI6q6Myo1oCZUqa7wMD4MC05rkaHq6wubMeUe2Fpk6i4Nll8umDH78w2GFrgz957YV0xh6ZOrgvEe6BmnNYWL+uajVfM/B7ws8w0Gq/JOUd/v/xDZpXgzNvPSEtJnpLQu5lqqrKJJNAKNfUmBqmLakdM1qUszOPhXr7xh6LNP73OID1Z5e5eE060rfdG1LmIwBBQg2yCKkEbqEYjpGFooH7wDq3s/Cd05B+cCUxORvzHahFmZlfs6jzFZ01rVSszajs7PfGCMFoblwfgPWM74n8XkSXUTHloS4a9DcoWhY9FrvNBAymrDf7w1nLMyHenX3jp01i6ar3TDxJ8s+YEjKZdRZIMsmoQ3itxB/rBnUeoLhtfln5Z3f0gbwtcuZrEDVfBeJNx94GztaW5sz8a9DBZZFBcMo5Z6xE+6Yl3E3LPYYGVnle9gQmtTA4SuYOv37Rg/tWC6Jdh65vet4lzCMMKEA+aRr6P8UlzGZEarLYqPTPC9GoTc1DcSK0NxgHxbR7ZRb6fj11NxR1/8oF2lnHexpLPbp283/1AXmG2BQZJnN+pd9P03wbRnJVTfesrhG+A6ZpglfiTGKqqTakqO5f+STdTGtAIClq3ewYzTawXODtj206frC3rGmC7M809R4/SC6N8XR5lgGYsy5rDy7DEUAqocC0BdeK03xMytaa2yfcvcsCUtPTCGabWCZ/mt2+0IS5pOkNkuky+Y3fM8eMI0yxt8e06L8uMvQ5jHSJ2a6TKHD1mMfy1hALWJb4k5Vpb/h6syh12OrM1DW64WmQ/7RBgxrwZZXE3cfEM6Vo3qo8trdGJWurdVbiPINDCXw3TGmVraDqJSzACtzq5rTwbmXwwMBS9cw1T/p8ze3WKSq22ycvc28CGGqO7mb16wNAbRzcriHWIaTz1vLFTQ7PB+Ftxiiy2Mxsm0HA3yx5wggc/VhM4x3RMl9d61zri/wBAiklpPW8XsmzwbP5bdfeCykNpsm0+U3YPOHiFpnxGUFIM2XUIRT1h16V/SLp8XkWz+NK2vzx8sb6/r+UA6sH6DCWSoyYKdkevvApUptalnPM5R8ebvbdAj8e0dUqZ0q5AdvU3Y0AvJ8CBfCPjKzWdWRpThi1iZMoSjAUNxI3EHeDcaXRICqz9CfxJG/eJOGrYOzOBmIourfj+ca8uW1DeMZvK8+/+IzPiMwCaWBU2Zej8ZPPvv/2/lGvoxFGvXPMGc+YDaePqxFlq4/L5Xn3/AMxWWjWTrfN5f1fftANP+KKjJLQK817FFEw3AGpZyAbC7qkYkAVgGhfFLTNLmIJbgTSNcsri1ijgX0NxBAO8ihEUqeoVjVCNXMcV5Y3iFtFV/TF7ZW4B3GGFda8OKcRhMfEZMqWPVmSUzjXenEaYwJMLpuVmOWHtZn2nYvZANHVvTXWfZrwr1hZf2h0cklXRqPfZV3GWmKqaxnSvjLsltJIMlEUMxV1dr9Yy0IqwW6vdeFvF4KqV03Gt8dtDR59WeliYME+WfED/AGfRhIVbTijGgATATW6isI/EvjejTZbKk6SzM9kAG8lgAAPN+GMPfAKemwNm5t6k4m1/5QJPx9Dk2UwB1pmEzs6+33ujpStQa0zl9m/DdAvifxCVKGuyKTbCrYJZiaXKo1mPsIy5OlaSqLNMqWyn0yZSo3qqu6hrZmPgSt3QE0vFnD0a+lS29J6tMyTcSu4+BDYlmuaZmHEm8e0ILOR5VpSpVkmkEIbwTd97oLpfxGTJvmvLliq5ls4jyb4EeXXcRMkkBb3w7l8+I6M+Z+0kggWLT+V0eYRfheFoY6EGlULmRMmEq06UqFntenKcORW+y5c2K4VAqOtb4tKkvJouj+i0o2TZmLMrLriEKqbS1qaGlKkA0oBrya1ObO/EIujaoxwl8Q6xTLS0zzMgPnmqisdIegVWYWbDIDUgXVrdiLof0j9oJRY+gPXYONWXKJFaUIZzqrQi+pr4OEMaZoLTZDIrlGtuQ1qtCJhJoK40qK+aw7KkKgVUFlQVAAegAAoBEK3i/R5+X8P9ZQ2kqhCo9mUJTlQa5nJAtsMAaAL0rfDWjr+6vRRMaQXw9J3Mk2a3A67SzfdeVoKXG59Dqf7JnGe6GywtnDaDmHsH3WAqSx52MjR/jqiUoSVOmMEGqujsMD3TLK4jGsVOk6W5ulSpQqc6vMOArqoqjrxHdGpIYBBhk+YesMMRXdieYekCPNmFosrSLItTRllUs6KcK3XlzX33wOb8FBDOTMM8lyJ3pAMKAgKBSgShIKYG0a3msa2ikemmXJK4zuP37RY0rw4zOMwNQpZkS5WlkIHaW6VlFgsllIUMGFkl2q1VpQgVrjdfed8aSVLmK3qWmeeqqJdoklixuUE0AYVOArjfGrIIoMuWVxHrCf8A/mKjaRNtAmar0FcgUUovWra1/joIEj5ZA5s3SpzaqvIl2hrFVM06tKqtbMv3ap8CA6X8ClmUAsuYrS5blJgC2gwN7MwNp68Va2qmtaxu6t2TFd56QrpIFhsuzfr1gSmJyFpXxicu10fSLYcWvTEt1JsYqbVb8aEXA33wnpmlaY6ELKEpLI1pjK7EV7EIC/8A3GNsUtYJtBwns/lAJygyjl2faesBSsVyFx8P0ktVp8/MahEkIMMNa0f1gU34UdV3M97HplQ7y7Ia1QNZQCpFTQmtK/nG0SLWC5uw9sK6XT08FwTgPeIChKVha5mt8JmqaSZ06SlqZRFEkhTUlrNtSQPGF90KTLWjiS04ksASzAgWi0wTDZUEm+lAL49HYFcFxflmFdL+HrM9Mm702kuKIRU1Io3Ua1abyBAJpbu9xN9O0mao9KU0mturznW0BW+zLVr2GGsQPeLydD9Kh1ndnS1MeaCzUBAGqAFAqaAAAVPUxpkeBzOWev37QGeuT+OXwHzFLTE/ZlLoc2Ta9GWhlMrH0zOsWGrrFLiLJuNm6hqRjSCTJ+luwspKkn1Re84zDkvoEsjDeWxjYIx/hfg8xE1jaXHajg+gxCLMxpfwqYVrM0ia2pgs4SxQ3UoiWv8AuJ8xfSPgcslFYMwtmtrS5rV1CbzX9fyjVvs8WzplHWLNatrjX1TuHyz/AEgMJyvcz5/weW0tFCoglhfTKTmRkGGoQNWouIgGi/CDLnK3qs4IdbMye0wVNL6stQaCmNDXCNtWNBmyLuXrA3qJksC3cWHD2wIo79jz3wn4pNmS0WVLlsFSSrTHmsFtUUkBQCzEVvwANRWoMGkfCTbDz3Sc49QirES0YEXy5YGqehJY+RG3omhCWlmWrKtUNAFAqXLMfzYk/nETLQIz4Te3rWApeuQnp+h+qtAZSOpUo4qSjdRUXg4EbwSITnSdJtAWtF2b61iZdetdW1ea0pf/ACv26t9eKdsRaNsZsk3evcsUJ46sZHw5pizWlTWlzGVg4mWCoZWVhSyLhZIp+anrFfh9TMnZMqjKTgqHrcdaNGeCNLlnW1lcYi+npEeN7Qj8POtOpXeMRuWSP6RDVNUmmENrl5/lt2e8ZGlypizPVlKrkS5duWJZ/EW0aFanaLS6pAYEi64jctG3v2neOyF5Da2/ZS+Py0Anh0sZEz4lOc0laK1da+bK9JRW84sWNPCn84iVouktW3NlSjSXspBbEmmtM6fw3x6Fjf8AmeZ4hVaWzeMJXMPcfvxAJtrH+XMcfsxWhmTp00j1DrW1Fx7ZRVb69ILov7L6OHP4MolSgBMi0b1HcT/7jULXYjCbzD3ffvEymFprxjL5h6D78QLOD9XFk+DooNlJakqa2dHVa39RBZeia5H+p8ofLG7+n5wzaBF5XB+YesDlMLb3rtBxn5Y/594GVMPD9IXXRbgd4lih9Jai++h3RSd8KWcSs1fUAmGgaWhpVRWlRdUYiGGpZxXIOI9YtLItm9NoeI9ggav4RjaR8Dl6PInPJDJVFZgFVVpLJYUGCjE3C8mprF/h8ufpALic8uTMdigRF9QqQSGMw3LaWhoq1FcaxqhVKUNggqtQam441ERo4UGgsgeo1BfcLN1PEDMYPwU0D4OslaSg61sEmiEsScWYi058kkwvpPwr1lozTdVprKylVZWDYqQKioJB6gkYGNBaEDLlTcepgOjqKNcuaZwnuugVZPwIP8CmGobSdKcEoKW0StcKmWob/gxOg/s/KlAlJdlrMyrUS0QGprORaP5mNIoK8OKcBgaUsnLhN4D3fftALBeuAwJDVzTcw4k6e0J6LJPpC98nctLm9obNLWC5l5Z6Qvocv8JcMp5ZO/rAqfx6bvyXfQ7TANbYCbWhZTRgtQRdmB3xg6NImvNdFmTZaAS3YgrVg6oFVWZSAAVmEkXjVF0ejsC1gM55Z7IBo4/DW4bOXyz1gZmV0BaP8Elyy7KHttUNMaZadqC6rm8jxhBZMnUQ1bCXzPaGCLz/ABNyz0imjbNLuGXwQCcUmXO/Z6TRyLalhNY2Z7qC1cbKsBU77r4NonwCRLa2iAOSlXMwlzWhvc1Y3+boen5TjlmcHmJSppjSqcPgQG6dZien0ot5xbmMd/6R0d8SrZTHF+Ed0dFPp/z/APOrnaPMW0buN+U28CCLMFBccJXKbu+/eO0KlpsNo3MI4RBqgDEYJzDuYxDg2pASXpubNM5R7ifvpBROrubh5RiiMOq5pnMPX794tLcdVwl8w9YB66gZD1lm58JgyfUfvxDPqG1g+cHIOykC0azYpVcZvGe8wzQV4MQcx6UgSpqXhcVkzjYwfI3COsNeobR1ZmbtXthSUBY4cj7z3QzUW+HP57ICpKXhcBocxvSTVmZE3Lu/OC227ZmLbk318wLRiBLXLkG4wy6j6cTwnpAVZvAWkTWsqbL5ZXZ194tNmMVYWZl4m70/vFdEUGUmXJL4T4gjKL7l5nAesCuJyCpMamWZgnEn94X0129N9V8kwXsv9DWDS6UFwwl8s9fv3imkKPTe4XrN5Z6n78QZmnB5dywZqg2WzA517adYXms1giy2zPGOv3dDa0uuGI5Z6QDShSW56S24D16wKnjl3Cma1rKdp8wdkKaTMPp4cK8z6hDtjX/6nZ/pwCYv4f8A0xweYClqVyuHtnoMTzeo9oDOmGyLhyuae72/xDgra35zwDthfSmNgZuXwjvEIM05rlcG7H6eZzTvPt/mBTWN2TGXzT19v8RoshrxYtwrvhSeDdnxlbl7oFpqWpuUE00OTj5rdfaI0hjq5NovMY7iOkEBahz4TO3ui04tdmzp2wNJ4gplbJ2eU8bdfaILG2NnterfLPjCHKEjjwft6iBzSba59qN69hiGVV/QCMbPLyDu6/zjmB9RNnnbc3ZBqEJxbMb16xc1tjNtDxD5Zil2s+ZSWCVGzwThbrAZyG0o/Dv9Tgb36wzJc2RmyJxDqYpNJ9RMcXGf6YETxfPsD9M/RjL5bdff/MUINRkyzeUe4ef8Q1//ABx+YDMOH8M3j8g/fWBU3qLC+nqRMkmqbSmyPFLfz1AhXQdHNp7xjNOzO5wOv+Ib+LzbKWu2ZJOcm62lr/tr7RT4coFSSLzpHGfm/wDr84EpbT+rDnpNaF4z/KPYd1f0gEtGG/lry/J8/rDxYWsVzfMPbCjuAaVGzHGdzfd0C0tvSCqrWsxzHljtheUrW21myS+AdWpjDNoWsVznjPZCksipOrs5fEe5oFpy6blcYMt7734+Bd8VRWtHWfGXwr+UXqv04tvPSBy6Wzl5fXqYEWXriWAe/We4TNybiK7otIltbfWmZ13J2DxFCBQ5cs3ce66JVRaa5cycJ6CA3PxxLTZTUOtMyns3H2isuW1s60za/R8seMf6RagI4cG4D3RTR1HqPl2nyz8sfdIgTwfghZbWRrTMib06nxhErINqlX2h4lxs16YxSwKYDIvLPX7vgmjprtcNoeWewfdIFnPwRLlmyNZ8kviXqfEdo8o33vnfjEcq6ou4JfLPWLysxu435Z6QDeZPo1AvfgO0haVJ1Te3O5n1ffvDMo3D+FODrWKaIuq38U0ZPqMCS0mSZesdZsy809IFoqAILzlfmnuhgrfvzJweIFLJsb8szhHdFCbjp2CmSK4nN85ukK6PKBlLfwLzW69N3tDzsbXFmHCOkLaCT6KjWydBuMQJuOn9JElbWPG3Nbt+74Ho0tbK3jJL5rDH7/KHKm0M2c7h2wtozGwubZyty9TFCbaztvOmyVo14wfmtHSJKlVwwQ7RoIxa8a+L9vSL6MWsLnyy+2AbcZ/szfiEhaLSmL8RPFdjHQ9pikgDWuLdu8xMZZ1o/wBMPYvok0hm1Xvmdg7BBxONkXTMq8K9fMC0ci2cu06n5YiyMLAy5B16+8bOL/Fikqada6Znmbl3xAmt2zOVuTu94vIQa+XaNuPSIMsUGXl8J7veIabU5EyJrUyzMZvZ3e//ADDCzXrlmcO9P7wtLUX5cZvAe6DIB44OAxTNUW1IKQW9PK+EwYp3HzF3msGrZfadyfL94tIQWd2MzlnvMSZQtDDMOWe2kQNqXhe4pJmN6Y1Wydy9feGTMa1lbP3r2e8LSU/Dw5Z4D3GGKC3hzPl/RA1VEvC9wWhO3ppqnZpxgQaYzUOqePmQPRB+Gt3LXg8wxNNxuOJGTxAzU/l9i8qY1kXbpfM8/ftHTWNDcMJvNPX2/wAwXR75aXHLL4R1iZ2+44TOEbyICfl9gkc9F4Oaf7QLTHPpPcuV+aT13Uv/AKw0hN2bl7hA9Jr6b5sk3cOsCp/IuGNrBMw5rdvtC0xiJZybP5jdfb9I0an6sRuXpCumWvSbNkPbugSl4ryWtm1y9p8xuz2wheexsDZ5ZfE3cPEOgtb49od69kAcmxxbNO3uuihPFct4QMa8rMd7dIW0mtBs8Zfd3CH1JtcWc717YV0gmwublbx3iDJQ8VyAsh/08Jm5uoiZgv5eaXwt48w0ZZ88fEN9IDOBHXNL4h1EQ0qp1xK2TTl4TOW3cPMTpKG0mTaDlt2nzf7RY4f7ZnH9Qi043r4mLx+ICXPWxRpRs8OX5R6+/wCsS0s21vXaHlHsPnDx+cHZrsRlPMPWBTmo6XjafMPY3/ECJvvYDLRrIvGROUevv+sc6N6i3jO3KPb7/pF3a7EZV5h3MfukcWFtb12jcw9hiGpeL/NrEyw1ka25eX594HORrSipvEzl+0ElsLIvXJL4z1jphBdMvGMx6CKRTPXcrANP0J5kuYlptYADVAvIoL918A+GyZokp6loOZcwuAFNGLAsKjEVOMaZp9OK7zC8wj6ck3r1ECJ6jgMWXtHWfMOFentCzIxY6z7M7k3P7YQZgLRy5l3HpAVUW+HI3Ce8QLTrAY9FrWaZnO5Oz2hRZLUGs+zl9nU+IfKCoy5uxu0wpY3XZE4D3H7rAlNX83BFlNXNMztvTp7RTR5LWzfMySzmWuLU3RaXe9CoAtG+wcbJqKeIrIpU4ZJXLPVvvzAsuH44hJmjGh1pmEziXrFPTNo3vmTjHSGWUdBxcowsq/iN7y+X7wJS3GrnemaYvhM4xuaOkSNd72zjmfQsXdaA3cEzg+oRdDrtdxrwfSIDacPW8E8gX3tlHNO4xXR5Ytvedp81uxd+/wB4YAqMDgeAbjFZBo73HajhHy1gFU4YFpQsi/hXnN16RVEW0b+Y3Nbt+74bqaYNl6DcRApNbbZrpp3L2CAVTh+RdZa0F/DL5rdT9+InRZS3/wAT81up+/MGANMGyyty9xiZNqpzZ33LENOpw8f3wKrIXxivMaF1lLZOXCZxtua773xoS3agz4J274XkVMts3NHD3GBFU7/sG0hLXDnHG3aIFo0lbC3LlPEesPEm1xZ13r2iAy62OLI+9e6KVVOM7by37ulrBM3U9sJaNJT01NFyS+vdGqGNo3tn7l7RCWi7FLzlXiG4xBTU46byqyErlTM3CekRJkpZXVTLL4TvN8MWtbHibjHSBSH1Fv4JXGOsCy41cmZJSmVMW4D1jombMFMwzNxjrHQKpgHImPbOrM2o4k+UPOMQsxwmV9mOJevvBtHlLbfVG1G4fKEdMlLZNw2Y3fUY0c9pSsLazKyGcMwsttDxqOGLVeg1TguMwdbsINJlC0bhtTuHy45UFBcMi7h1hBHUpy11FZDNQ6vFM5g6wW03T5fM8+0W0YCj3DaTNw6wXpcOXuHWIWp45dxdHNDcOZzfq9v8wT1GrgMRzT09opLbN/1d31Rf1TU4YruHQRRGOXcS0Zj6YuXI3NI3ndT9INaNrg2nzW7Pb9YFos8+n+Tbh3GJ/e2tY8XQdvtGTrUnL53KaOxsDJs15jdfb9IZdzWn4eY8xu32hNNKYSxfwAYDrBf317WPGdw7YodDl8y+hsfTTZ5Exdv5Ugk2tDs8G3tCmj6WwRL+BIO2mvRtbr/KBHS5JlVsrs+XvPiKzAbJ2eWbuPX7pE6NpTWEv3S/0wjp89qG/hmfzECY7UBb/wDTxXhbp7wDTQfSfZ5H4DW49awUTmricyfyEB0lyZb3nJM3+YMU5obCG1y8/wApu33hZpdE4Mi8o7j1r+sPVNcTmG89sLaRsjecnU9RAzS8VyLhDaxTOeSez3/SF3Q2BeuWXyj3da/5h+xrYnOeI9nvC4l6gxySt57veBFV/LBERq4jE8k/3gGlK1kGuLS+VTiH35jRSQLW/M3EenvCmkyhYXHGVvPePMUzRV8l4QJkah1jhM5fmJdWrmOdOWOgh6Zoy034PvP94DNkCu/aS958eYgVa0kCAamZsr8A3MIrpCtbTWfaDhXsbxBzIFn/AGTd57hE6TIW2t3NX/4GKFUp67kAmS2K1LPh2pub2gU8lWUs7gepiQgvKHxjDv7utnDcf5xXSNHW3LuG1P8A+tohaa1PXcLpLayNaZkl9ncfEX9Fra60zM/Z09oMujrZwGVP/kY4yhbW4Z33fSYE28+e7gVWW1AbU3Bd6f2hefKa0orMyzd69VP+YdSULIuGWXuHWBaRKW2uqMJm4eIrFNWPXsUeSa4zMy8S9IEso41fJM4xuYQ68oVFwxXcIXdB0Gzm7vqEQqq1yC+lrG983zPphVpeuRVtmOYe47/6Q9ZFo3DONw7RCg2mA2XQdxislLZYSBXE5zzT2/d8LypQ68EvmnG0fvxDhe/dmO4dIS9Y13ZJW4dxiG6dpjBliuO9uc0BlSFttfulnat9X34iTpLWseJtw6QKTpbWmv4Ze4fVA0qaofniHnyFobxlfmt9/wB4j00tsLs68xu2BzdOehv3NuH9oEumvbN/Eu4dsAqKoz/fEZEpLPDlbjbcY4SEttcm0HEewQudNezjwvuG8iL/AL49s38YP/YIF2ascb7+JcSUpgmQ7z1jtHkJafVTaHrhYX9ICNKamPA38xBZWkNba87T/wABANVQ8f2W/dkpgmCbj3XxErR0qdVM78J6Ry6Q1nE4D+cTImGrXnO+/wAQM/KHicmjpQaqYS+A7zHaNo6WTqpmmcsniMWDGgvOEree4x2jE9Tmmbz3GAlw8dQXGjJXKmI5R6QukhLBNlMszlnuh5R5O7ef7wCUv4RvOWbvPcfMDO04zsT6C2jqpnHKPYPukD0WSvprqrl+V0PWGrGvidoOI9nvFNHkiwMch4j3e8Um1h0I9BbWUZjyvphfRJQ9Nbhkl8vz1+6xp+gLW/N3HtHmFfh0kekmOSXvPX3iEVfx6Anl3YcTcHmJhltHFDjnbeevvHQKv9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6" name="AutoShape 18" descr="data:image/jpeg;base64,/9j/4AAQSkZJRgABAQAAAQABAAD/2wCEAAkGBhQSERUUEhQWFRQWGB4aFxcYGCAaHBcYGx8bHBcdFxgYHyceFxojHBgXHy8gIycpLCwsHB8xNTAqNSYrLCkBCQoKDgwOGg8PGiwkHCQtLSwsLCwqLCwsLCwsKiwsLCwsLCwsLCwsLCksLCwsLCwsLCwsKSwsLCwsLCksKSksLP/AABEIAGsB1QMBIgACEQEDEQH/xAAbAAACAwEBAQAAAAAAAAAAAAADBAECBQAGB//EAEMQAAIAAwQJAgQDBwMEAQUBAAECAAMREiExMgQiM0FCQ1FSYRNxBVNi8COBoQYUcrHB0fFjgpGDosLhsnOSk7PiFf/EABkBAQEBAQEBAAAAAAAAAAAAAAABAgMFBP/EACsRAAIBAgMIAgMBAQEAAAAAAAABEQJRITHwEkFhgZGx0eEi8XGhwQNCMv/aAAwDAQACEQMRAD8A+laGPwgNbK4xXcxhxc3Fn7l7IQkaMljKmEzlHc90OLo6VypmHJPSOR6FUS+e4Bo7URb22a8Q6mCzJl5vOc8Y7YBo8hTKGquT5Xnr/WDNIFrKNoeV9EDTiXzBaJM/DTW4JfMEFmzRQ6wwfmdYBo0oWEu5cvl/z6wwyi+7ew2fiAcSBkTRZXWGEvm+334jp05bDay5JvN8/fvBdEX8NDThlnIPEdOTVa45JvCOogJW0cdLSuZcV5p6Qtp2kJ6T0Zcjc0n9IbWv1Zk4R0EB02vpPm2c3cOsGKYVS8hv3lLQ1kz12h7aQtMnJ6eZK2F5h3GNAE2jnzDcvSAaXX0znyfTuIgZpalct5QaUlrMmc8Z7YBN0hDLF6YSjidzCv8AKNEq1sZ9oe3sMKPWwM+SVvXugWlrDlv4ljpCE4pxDfvgM2elBlzS9x6isOXk0NrO29elYDPJsrmxlbx3CApiV5BPOWycuWbwt3XRM2ahYZbpictun3dDsxDZObB+IbzAJ5Nd+eXxDxAiqT+wf7wtMBlblN1iukT1tpQDafKbsbx+kFZ9Xfkmcf1CIn7Rf/qjj/0zBmlE9bHB1phwjCS24+0Q00W1uO0bkt2H7p+cGVhZx4W5h3GKz2AdLxtDzD2N/wAQMrPrYCk4WRcckvlHqfvzENM/EW5sX5R6dIJaFMRkl8w7mMTaFtbxnfmHtMC3wv2LrOrS5+A7LzC06YagUfJN4OpEMSmFBeuWXzD1MDnEW1vXCbxn6YMUxOWoCGebRumZ14B0hczDUmzM2czhXuHnCGmIrw5lOYwCYR9Ozm7z3LAUxbUDP7w1o6szN0Tt94WM1jMOrM2Y3JuY+cIYJFo5c469sKgi1Wi7Ntx3NAlMWGg71GpMzns7feFkd+2Zkldnc1N8NgC1gubtPbCtBapRdmnAdzmIKYsMDSHqNSZmben94DKd7bGy+WUcydWpF1QWsFzPyz0ikqlcFySuWe5vvzFGEOF3uXe3Q6r4OM67zA1ZrbarZ04x2wcAdBi/KPWASRWY1wxl8s9sAsnh3ucXeydU5H5g6x0pmDvq80c3/TXx+sXdNU3cEzl+Yuq67Xcwcv8A0x90gJWPu5T1Ws4DL849faBSWa01y7Ruce0eP1gvDvyHgHWLaKptPjtTwjsEQYQ/YuHaguXLL5p7j4/TdEyGIJyZ5nNb+3+YYsGgzYS+EbmispmtHPnmbl6RSzg/LsUWcSBs8EO1bz4hWSTZOz5o2jd/t/mHkZqDPllbl6mKaKrUOfNN7e81iMqqST88Ado2uXnHG3aPEBSvpnZ4TOJu4xogNWuvmU8HSAaMG9MjX5u9e8wCqw6b+DBtW3ytoN7dn8oBJJ9Pl5G69Y0XRrXHnBxXtIhXRwfT4sj717jFCqw6f0IVNo7LP2t2DzCmhIfSTZ5E4GOHmuMaLE2+Ladw+XCui1EpcdmOIboBVYdP6cZRry8X5bf3gcpSVXZ5ZXKbr7/5h9ga78W4+ohXRz+GhvySePz9+0Aqm19A9IQ2GyZZnKP863f0g6SzdenDyTv/ADiJ2U/9XmeTEy2uF+6XxnrANuPoW0uU3pveuzflEf1/XdDKy2tYjOOSez3/AEiumH8J7xkmcw+d0FWlReM4O0PZEDqez1sJ6RLb0jfwV2XQ9YcsNax4vlfTC89x6ZvGyPMPXp/SGbYt4rtPmHs+74obcdbcDpMthTWOVeV7x0C9W5b1yjjPmOgZ2W/pAJc0WTeMJ3M+v794Y/eltYjMvM8CFJejgq1xu9bBKYPdDbprYHOvAOgimqo79wGi6QvpKLS5TzfPTdDB0hLQ1kz/ADT2wjo+mAOJNDX0netkYCZZwx34xqWTa4rm7V7f/cQzU1L5mdJ0hLC6ybOXzD1Nbv6QX95S1mTMeZ9JidFUmUubZruXcYYCG0M+dty9sDVTUvnvE5GkJ6a6yVsJx4f4i0zSUsG9L1e60a3/ANYJo5PprnySu3rBp1qyw1+McPQwDan2KLpCUF6YpvPQRSdOSw16ZJvXqKQ7IViqnXwl71gekq3ptnyTd69YDaU+yP3hLRvTMNx7RANLnr6bUK5TwnqPEX+I6S0uXMcBiVFoAsLysuoBp5ECl6UZuih9bXklqVG+hw/OApiVy3jzTktcOb5bdphKc6hThlTltjajUJNo5s3f9MJacfw2N+UcXRoEoalct5KzVtYDO3KbpA3mqVW7dJ5Td337wzZ1h/G3H9MDrqj+GVx/V9+0Amu1rhjOXp3cloU0qaLrjnl8phv+/eHC48Zm5hhPSXBC4ZpR2h7vv2gxQlP0cX1Tc2SZyj3fftF5k7WwbaLy6cP3dF3Asm9cszmHeYzdG08tpM9CVspMk2dY4MhtX4m8flSBZVrmj6+rg+R+DyItpE0201X2nYPlt+sVYiycuzfjPURM9hbXJte4/LMCLPK5Z5rHhmZRwruJgZnMHW6Znbcu9T5gqlbPBl6nrAp4HqJkznr2NECjKL9iVnPQaszLK3J3HzEmY1tTZmYzOz89/iICiyLkwl7j3R1BaW5c0zhPmKMLagP6z9s3hOMvzTfC82Y1oCzMyTcSnVa74utLrlwl8B3kxjftJpjShLaWVU2yCbGK20Lih6qrDxAlKU5ag2vUe1lfOOJO33hczG7W2b8S9whwIK4LmXlnpC01fA2czlnuX7rAtLVu4UzmtZWz/MXsgKOxfA7McwbmP3SGSNfdtByj2QCWKGv+n8s7m/8AeMAmoy7hrbVy8Tc3xGTp/wAcEgrbUm0ksmy5NlVJLM1BWyKgGlSKi6NwG/8A3Hl+Ix3BOlrjdo44es1KXf7TfAzS1bvcbTSCwBFkg2yD6xvB8gXj+cD0dzabLhLxmnofH+IX0GX6M5pK1CEPMliyNW+k1R0ALIwG62QLhc/JrU5r1lcI6kQNJ4P3ch5hobkyuNs3UeIqjEu2TOp2rdg30/WGVY0Ofj3LuMUkE+o+fMm5e0QIng/PEVaYbPBkbmN19ovKc222e1727B4wg7q1g58j9vWLKGtnPtR2/LEC7Sx57wNSQNngOJtxgMgG02zzt3dB+kNgtZ48nVev8ojR0Np8+1beu9RAKqExUA/6eWXubuMTKU37PGZwt19/+IaKGgz4S967mgcmtTmzTeIdYhdqVqxRVN2z4eW394Ho6GzwYzeWx4j5/wARn/FJrDS9DoWpW8Wuq2ReLhed8a0vA44zuP6oo2sNWOskm70zevKb26wDRpZ9PhyzOUTxHfWGpMsLcooNS4PTE+IHoo1P/wAvGe8wG1h0tZnGWbWK7T5J7Pf9PzheQh9MXjZ/KPXrX9Y0CNYYZxzD2wnI2eIyHmHuP3SApqw6W4hyjVxGY8n6PeA6JLb0kv4JfKrv61v998MEi3iNp8w9kC0Rx6aXjZpzD9/lAkuOm5FZkpqG/wCZyx9/2imjsWVWVyVZZRBEsXgm4j8iPeL/ABKbZlTGBW5Zh2hPCThvhH9mkpokgEqSElLnIytZwHtAbT1Fx+ejem97ZZvAOpg6o12s2I4F7YDOpZN64TeM9YLLI6pwcR6QDy9C2mSnEtr32bcK9YOqPbzPtO1Oz2imnU9Jzq5H3mDAC1w5/PZEE/Hru/AuZbUXWmZRuTz4iI40ouXKOvmOgbx0gWi6Qlk6yYzeYd7Gn3vgx0lLR1kzLzD0EW0S1Q0t55nb3GDKDjr8J4YphtS/J5lZ6/vgNV2Excx73b+gj0H7ylo3pmG89sYRB/ebWtdbTEb0nsR03j7pHoyxtHPnXevaIBxL57+IloU1fSUauTzuPtDPqra4c3Q9sB0ZiJYzXI3ENxh1WNrizdw7YCt4vnvENGmL6a5ckvhPU+IKZimoouL8DdI7QQfSTHZpxdDBK6wxzNx+IFqjaYORMWwty5ZfLYxGlOvptcMr8pvO+LSG1F/glcfmO0qYCrCt5EzmH+X5iBP+voR+LODIegxAGzYYizjS7GB/DSBoqimEl12bbiBj+WO6GPiTD93OF/pCls8TKMPzidHYeg14uE8ZzumMMN+H5wCfygcM8Wjcc45LdsLaTMBlNcch5RGB6wwWFrhzjmHshQ6YjI6q6Myo1oCZUqa7wMD4MC05rkaHq6wubMeUe2Fpk6i4Nll8umDH78w2GFrgz957YV0xh6ZOrgvEe6BmnNYWL+uajVfM/B7ws8w0Gq/JOUd/v/xDZpXgzNvPSEtJnpLQu5lqqrKJJNAKNfUmBqmLakdM1qUszOPhXr7xh6LNP73OID1Z5e5eE060rfdG1LmIwBBQg2yCKkEbqEYjpGFooH7wDq3s/Cd05B+cCUxORvzHahFmZlfs6jzFZ01rVSszajs7PfGCMFoblwfgPWM74n8XkSXUTHloS4a9DcoWhY9FrvNBAymrDf7w1nLMyHenX3jp01i6ar3TDxJ8s+YEjKZdRZIMsmoQ3itxB/rBnUeoLhtfln5Z3f0gbwtcuZrEDVfBeJNx94GztaW5sz8a9DBZZFBcMo5Z6xE+6Yl3E3LPYYGVnle9gQmtTA4SuYOv37Rg/tWC6Jdh65vet4lzCMMKEA+aRr6P8UlzGZEarLYqPTPC9GoTc1DcSK0NxgHxbR7ZRb6fj11NxR1/8oF2lnHexpLPbp283/1AXmG2BQZJnN+pd9P03wbRnJVTfesrhG+A6ZpglfiTGKqqTakqO5f+STdTGtAIClq3ewYzTawXODtj206frC3rGmC7M809R4/SC6N8XR5lgGYsy5rDy7DEUAqocC0BdeK03xMytaa2yfcvcsCUtPTCGabWCZ/mt2+0IS5pOkNkuky+Y3fM8eMI0yxt8e06L8uMvQ5jHSJ2a6TKHD1mMfy1hALWJb4k5Vpb/h6syh12OrM1DW64WmQ/7RBgxrwZZXE3cfEM6Vo3qo8trdGJWurdVbiPINDCXw3TGmVraDqJSzACtzq5rTwbmXwwMBS9cw1T/p8ze3WKSq22ycvc28CGGqO7mb16wNAbRzcriHWIaTz1vLFTQ7PB+Ftxiiy2Mxsm0HA3yx5wggc/VhM4x3RMl9d61zri/wBAiklpPW8XsmzwbP5bdfeCykNpsm0+U3YPOHiFpnxGUFIM2XUIRT1h16V/SLp8XkWz+NK2vzx8sb6/r+UA6sH6DCWSoyYKdkevvApUptalnPM5R8ebvbdAj8e0dUqZ0q5AdvU3Y0AvJ8CBfCPjKzWdWRpThi1iZMoSjAUNxI3EHeDcaXRICqz9CfxJG/eJOGrYOzOBmIourfj+ca8uW1DeMZvK8+/+IzPiMwCaWBU2Zej8ZPPvv/2/lGvoxFGvXPMGc+YDaePqxFlq4/L5Xn3/AMxWWjWTrfN5f1fftANP+KKjJLQK817FFEw3AGpZyAbC7qkYkAVgGhfFLTNLmIJbgTSNcsri1ijgX0NxBAO8ihEUqeoVjVCNXMcV5Y3iFtFV/TF7ZW4B3GGFda8OKcRhMfEZMqWPVmSUzjXenEaYwJMLpuVmOWHtZn2nYvZANHVvTXWfZrwr1hZf2h0cklXRqPfZV3GWmKqaxnSvjLsltJIMlEUMxV1dr9Yy0IqwW6vdeFvF4KqV03Gt8dtDR59WeliYME+WfED/AGfRhIVbTijGgATATW6isI/EvjejTZbKk6SzM9kAG8lgAAPN+GMPfAKemwNm5t6k4m1/5QJPx9Dk2UwB1pmEzs6+33ujpStQa0zl9m/DdAvifxCVKGuyKTbCrYJZiaXKo1mPsIy5OlaSqLNMqWyn0yZSo3qqu6hrZmPgSt3QE0vFnD0a+lS29J6tMyTcSu4+BDYlmuaZmHEm8e0ILOR5VpSpVkmkEIbwTd97oLpfxGTJvmvLliq5ls4jyb4EeXXcRMkkBb3w7l8+I6M+Z+0kggWLT+V0eYRfheFoY6EGlULmRMmEq06UqFntenKcORW+y5c2K4VAqOtb4tKkvJouj+i0o2TZmLMrLriEKqbS1qaGlKkA0oBrya1ObO/EIujaoxwl8Q6xTLS0zzMgPnmqisdIegVWYWbDIDUgXVrdiLof0j9oJRY+gPXYONWXKJFaUIZzqrQi+pr4OEMaZoLTZDIrlGtuQ1qtCJhJoK40qK+aw7KkKgVUFlQVAAegAAoBEK3i/R5+X8P9ZQ2kqhCo9mUJTlQa5nJAtsMAaAL0rfDWjr+6vRRMaQXw9J3Mk2a3A67SzfdeVoKXG59Dqf7JnGe6GywtnDaDmHsH3WAqSx52MjR/jqiUoSVOmMEGqujsMD3TLK4jGsVOk6W5ulSpQqc6vMOArqoqjrxHdGpIYBBhk+YesMMRXdieYekCPNmFosrSLItTRllUs6KcK3XlzX33wOb8FBDOTMM8lyJ3pAMKAgKBSgShIKYG0a3msa2ikemmXJK4zuP37RY0rw4zOMwNQpZkS5WlkIHaW6VlFgsllIUMGFkl2q1VpQgVrjdfed8aSVLmK3qWmeeqqJdoklixuUE0AYVOArjfGrIIoMuWVxHrCf8A/mKjaRNtAmar0FcgUUovWra1/joIEj5ZA5s3SpzaqvIl2hrFVM06tKqtbMv3ap8CA6X8ClmUAsuYrS5blJgC2gwN7MwNp68Va2qmtaxu6t2TFd56QrpIFhsuzfr1gSmJyFpXxicu10fSLYcWvTEt1JsYqbVb8aEXA33wnpmlaY6ELKEpLI1pjK7EV7EIC/8A3GNsUtYJtBwns/lAJygyjl2faesBSsVyFx8P0ktVp8/MahEkIMMNa0f1gU34UdV3M97HplQ7y7Ia1QNZQCpFTQmtK/nG0SLWC5uw9sK6XT08FwTgPeIChKVha5mt8JmqaSZ06SlqZRFEkhTUlrNtSQPGF90KTLWjiS04ksASzAgWi0wTDZUEm+lAL49HYFcFxflmFdL+HrM9Mm702kuKIRU1Io3Ua1abyBAJpbu9xN9O0mao9KU0mturznW0BW+zLVr2GGsQPeLydD9Kh1ndnS1MeaCzUBAGqAFAqaAAAVPUxpkeBzOWev37QGeuT+OXwHzFLTE/ZlLoc2Ta9GWhlMrH0zOsWGrrFLiLJuNm6hqRjSCTJ+luwspKkn1Re84zDkvoEsjDeWxjYIx/hfg8xE1jaXHajg+gxCLMxpfwqYVrM0ia2pgs4SxQ3UoiWv8AuJ8xfSPgcslFYMwtmtrS5rV1CbzX9fyjVvs8WzplHWLNatrjX1TuHyz/AEgMJyvcz5/weW0tFCoglhfTKTmRkGGoQNWouIgGi/CDLnK3qs4IdbMye0wVNL6stQaCmNDXCNtWNBmyLuXrA3qJksC3cWHD2wIo79jz3wn4pNmS0WVLlsFSSrTHmsFtUUkBQCzEVvwANRWoMGkfCTbDz3Sc49QirES0YEXy5YGqehJY+RG3omhCWlmWrKtUNAFAqXLMfzYk/nETLQIz4Te3rWApeuQnp+h+qtAZSOpUo4qSjdRUXg4EbwSITnSdJtAWtF2b61iZdetdW1ea0pf/ACv26t9eKdsRaNsZsk3evcsUJ46sZHw5pizWlTWlzGVg4mWCoZWVhSyLhZIp+anrFfh9TMnZMqjKTgqHrcdaNGeCNLlnW1lcYi+npEeN7Qj8POtOpXeMRuWSP6RDVNUmmENrl5/lt2e8ZGlypizPVlKrkS5duWJZ/EW0aFanaLS6pAYEi64jctG3v2neOyF5Da2/ZS+Py0Anh0sZEz4lOc0laK1da+bK9JRW84sWNPCn84iVouktW3NlSjSXspBbEmmtM6fw3x6Fjf8AmeZ4hVaWzeMJXMPcfvxAJtrH+XMcfsxWhmTp00j1DrW1Fx7ZRVb69ILov7L6OHP4MolSgBMi0b1HcT/7jULXYjCbzD3ffvEymFprxjL5h6D78QLOD9XFk+DooNlJakqa2dHVa39RBZeia5H+p8ofLG7+n5wzaBF5XB+YesDlMLb3rtBxn5Y/594GVMPD9IXXRbgd4lih9Jai++h3RSd8KWcSs1fUAmGgaWhpVRWlRdUYiGGpZxXIOI9YtLItm9NoeI9ggav4RjaR8Dl6PInPJDJVFZgFVVpLJYUGCjE3C8mprF/h8ufpALic8uTMdigRF9QqQSGMw3LaWhoq1FcaxqhVKUNggqtQam441ERo4UGgsgeo1BfcLN1PEDMYPwU0D4OslaSg61sEmiEsScWYi058kkwvpPwr1lozTdVprKylVZWDYqQKioJB6gkYGNBaEDLlTcepgOjqKNcuaZwnuugVZPwIP8CmGobSdKcEoKW0StcKmWob/gxOg/s/KlAlJdlrMyrUS0QGprORaP5mNIoK8OKcBgaUsnLhN4D3fftALBeuAwJDVzTcw4k6e0J6LJPpC98nctLm9obNLWC5l5Z6Qvocv8JcMp5ZO/rAqfx6bvyXfQ7TANbYCbWhZTRgtQRdmB3xg6NImvNdFmTZaAS3YgrVg6oFVWZSAAVmEkXjVF0ejsC1gM55Z7IBo4/DW4bOXyz1gZmV0BaP8Elyy7KHttUNMaZadqC6rm8jxhBZMnUQ1bCXzPaGCLz/ABNyz0imjbNLuGXwQCcUmXO/Z6TRyLalhNY2Z7qC1cbKsBU77r4NonwCRLa2iAOSlXMwlzWhvc1Y3+boen5TjlmcHmJSppjSqcPgQG6dZien0ot5xbmMd/6R0d8SrZTHF+Ed0dFPp/z/APOrnaPMW0buN+U28CCLMFBccJXKbu+/eO0KlpsNo3MI4RBqgDEYJzDuYxDg2pASXpubNM5R7ifvpBROrubh5RiiMOq5pnMPX794tLcdVwl8w9YB66gZD1lm58JgyfUfvxDPqG1g+cHIOykC0azYpVcZvGe8wzQV4MQcx6UgSpqXhcVkzjYwfI3COsNeobR1ZmbtXthSUBY4cj7z3QzUW+HP57ICpKXhcBocxvSTVmZE3Lu/OC227ZmLbk318wLRiBLXLkG4wy6j6cTwnpAVZvAWkTWsqbL5ZXZ194tNmMVYWZl4m70/vFdEUGUmXJL4T4gjKL7l5nAesCuJyCpMamWZgnEn94X0129N9V8kwXsv9DWDS6UFwwl8s9fv3imkKPTe4XrN5Z6n78QZmnB5dywZqg2WzA517adYXms1giy2zPGOv3dDa0uuGI5Z6QDShSW56S24D16wKnjl3Cma1rKdp8wdkKaTMPp4cK8z6hDtjX/6nZ/pwCYv4f8A0xweYClqVyuHtnoMTzeo9oDOmGyLhyuae72/xDgra35zwDthfSmNgZuXwjvEIM05rlcG7H6eZzTvPt/mBTWN2TGXzT19v8RoshrxYtwrvhSeDdnxlbl7oFpqWpuUE00OTj5rdfaI0hjq5NovMY7iOkEBahz4TO3ui04tdmzp2wNJ4gplbJ2eU8bdfaILG2NnterfLPjCHKEjjwft6iBzSba59qN69hiGVV/QCMbPLyDu6/zjmB9RNnnbc3ZBqEJxbMb16xc1tjNtDxD5Zil2s+ZSWCVGzwThbrAZyG0o/Dv9Tgb36wzJc2RmyJxDqYpNJ9RMcXGf6YETxfPsD9M/RjL5bdff/MUINRkyzeUe4ef8Q1//ABx+YDMOH8M3j8g/fWBU3qLC+nqRMkmqbSmyPFLfz1AhXQdHNp7xjNOzO5wOv+Ib+LzbKWu2ZJOcm62lr/tr7RT4coFSSLzpHGfm/wDr84EpbT+rDnpNaF4z/KPYd1f0gEtGG/lry/J8/rDxYWsVzfMPbCjuAaVGzHGdzfd0C0tvSCqrWsxzHljtheUrW21myS+AdWpjDNoWsVznjPZCksipOrs5fEe5oFpy6blcYMt7734+Bd8VRWtHWfGXwr+UXqv04tvPSBy6Wzl5fXqYEWXriWAe/We4TNybiK7otIltbfWmZ13J2DxFCBQ5cs3ce66JVRaa5cycJ6CA3PxxLTZTUOtMyns3H2isuW1s60za/R8seMf6RagI4cG4D3RTR1HqPl2nyz8sfdIgTwfghZbWRrTMib06nxhErINqlX2h4lxs16YxSwKYDIvLPX7vgmjprtcNoeWewfdIFnPwRLlmyNZ8kviXqfEdo8o33vnfjEcq6ou4JfLPWLysxu435Z6QDeZPo1AvfgO0haVJ1Te3O5n1ffvDMo3D+FODrWKaIuq38U0ZPqMCS0mSZesdZsy809IFoqAILzlfmnuhgrfvzJweIFLJsb8szhHdFCbjp2CmSK4nN85ukK6PKBlLfwLzW69N3tDzsbXFmHCOkLaCT6KjWydBuMQJuOn9JElbWPG3Nbt+74Ho0tbK3jJL5rDH7/KHKm0M2c7h2wtozGwubZyty9TFCbaztvOmyVo14wfmtHSJKlVwwQ7RoIxa8a+L9vSL6MWsLnyy+2AbcZ/szfiEhaLSmL8RPFdjHQ9pikgDWuLdu8xMZZ1o/wBMPYvok0hm1Xvmdg7BBxONkXTMq8K9fMC0ci2cu06n5YiyMLAy5B16+8bOL/Fikqada6Znmbl3xAmt2zOVuTu94vIQa+XaNuPSIMsUGXl8J7veIabU5EyJrUyzMZvZ3e//ADDCzXrlmcO9P7wtLUX5cZvAe6DIB44OAxTNUW1IKQW9PK+EwYp3HzF3msGrZfadyfL94tIQWd2MzlnvMSZQtDDMOWe2kQNqXhe4pJmN6Y1Wydy9feGTMa1lbP3r2e8LSU/Dw5Z4D3GGKC3hzPl/RA1VEvC9wWhO3ppqnZpxgQaYzUOqePmQPRB+Gt3LXg8wxNNxuOJGTxAzU/l9i8qY1kXbpfM8/ftHTWNDcMJvNPX2/wAwXR75aXHLL4R1iZ2+44TOEbyICfl9gkc9F4Oaf7QLTHPpPcuV+aT13Uv/AKw0hN2bl7hA9Jr6b5sk3cOsCp/IuGNrBMw5rdvtC0xiJZybP5jdfb9I0an6sRuXpCumWvSbNkPbugSl4ryWtm1y9p8xuz2wheexsDZ5ZfE3cPEOgtb49od69kAcmxxbNO3uuihPFct4QMa8rMd7dIW0mtBs8Zfd3CH1JtcWc717YV0gmwublbx3iDJQ8VyAsh/08Jm5uoiZgv5eaXwt48w0ZZ88fEN9IDOBHXNL4h1EQ0qp1xK2TTl4TOW3cPMTpKG0mTaDlt2nzf7RY4f7ZnH9Qi043r4mLx+ICXPWxRpRs8OX5R6+/wCsS0s21vXaHlHsPnDx+cHZrsRlPMPWBTmo6XjafMPY3/ECJvvYDLRrIvGROUevv+sc6N6i3jO3KPb7/pF3a7EZV5h3MfukcWFtb12jcw9hiGpeL/NrEyw1ka25eX594HORrSipvEzl+0ElsLIvXJL4z1jphBdMvGMx6CKRTPXcrANP0J5kuYlptYADVAvIoL918A+GyZokp6loOZcwuAFNGLAsKjEVOMaZp9OK7zC8wj6ck3r1ECJ6jgMWXtHWfMOFentCzIxY6z7M7k3P7YQZgLRy5l3HpAVUW+HI3Ce8QLTrAY9FrWaZnO5Oz2hRZLUGs+zl9nU+IfKCoy5uxu0wpY3XZE4D3H7rAlNX83BFlNXNMztvTp7RTR5LWzfMySzmWuLU3RaXe9CoAtG+wcbJqKeIrIpU4ZJXLPVvvzAsuH44hJmjGh1pmEziXrFPTNo3vmTjHSGWUdBxcowsq/iN7y+X7wJS3GrnemaYvhM4xuaOkSNd72zjmfQsXdaA3cEzg+oRdDrtdxrwfSIDacPW8E8gX3tlHNO4xXR5Ytvedp81uxd+/wB4YAqMDgeAbjFZBo73HajhHy1gFU4YFpQsi/hXnN16RVEW0b+Y3Nbt+74bqaYNl6DcRApNbbZrpp3L2CAVTh+RdZa0F/DL5rdT9+InRZS3/wAT81up+/MGANMGyyty9xiZNqpzZ33LENOpw8f3wKrIXxivMaF1lLZOXCZxtua773xoS3agz4J274XkVMts3NHD3GBFU7/sG0hLXDnHG3aIFo0lbC3LlPEesPEm1xZ13r2iAy62OLI+9e6KVVOM7by37ulrBM3U9sJaNJT01NFyS+vdGqGNo3tn7l7RCWi7FLzlXiG4xBTU46byqyErlTM3CekRJkpZXVTLL4TvN8MWtbHibjHSBSH1Fv4JXGOsCy41cmZJSmVMW4D1jombMFMwzNxjrHQKpgHImPbOrM2o4k+UPOMQsxwmV9mOJevvBtHlLbfVG1G4fKEdMlLZNw2Y3fUY0c9pSsLazKyGcMwsttDxqOGLVeg1TguMwdbsINJlC0bhtTuHy45UFBcMi7h1hBHUpy11FZDNQ6vFM5g6wW03T5fM8+0W0YCj3DaTNw6wXpcOXuHWIWp45dxdHNDcOZzfq9v8wT1GrgMRzT09opLbN/1d31Rf1TU4YruHQRRGOXcS0Zj6YuXI3NI3ndT9INaNrg2nzW7Pb9YFos8+n+Tbh3GJ/e2tY8XQdvtGTrUnL53KaOxsDJs15jdfb9IZdzWn4eY8xu32hNNKYSxfwAYDrBf317WPGdw7YodDl8y+hsfTTZ5Exdv5Ugk2tDs8G3tCmj6WwRL+BIO2mvRtbr/KBHS5JlVsrs+XvPiKzAbJ2eWbuPX7pE6NpTWEv3S/0wjp89qG/hmfzECY7UBb/wDTxXhbp7wDTQfSfZ5H4DW49awUTmricyfyEB0lyZb3nJM3+YMU5obCG1y8/wApu33hZpdE4Mi8o7j1r+sPVNcTmG89sLaRsjecnU9RAzS8VyLhDaxTOeSez3/SF3Q2BeuWXyj3da/5h+xrYnOeI9nvC4l6gxySt57veBFV/LBERq4jE8k/3gGlK1kGuLS+VTiH35jRSQLW/M3EenvCmkyhYXHGVvPePMUzRV8l4QJkah1jhM5fmJdWrmOdOWOgh6Zoy034PvP94DNkCu/aS958eYgVa0kCAamZsr8A3MIrpCtbTWfaDhXsbxBzIFn/AGTd57hE6TIW2t3NX/4GKFUp67kAmS2K1LPh2pub2gU8lWUs7gepiQgvKHxjDv7utnDcf5xXSNHW3LuG1P8A+tohaa1PXcLpLayNaZkl9ncfEX9Fra60zM/Z09oMujrZwGVP/kY4yhbW4Z33fSYE28+e7gVWW1AbU3Bd6f2hefKa0orMyzd69VP+YdSULIuGWXuHWBaRKW2uqMJm4eIrFNWPXsUeSa4zMy8S9IEso41fJM4xuYQ68oVFwxXcIXdB0Gzm7vqEQqq1yC+lrG983zPphVpeuRVtmOYe47/6Q9ZFo3DONw7RCg2mA2XQdxislLZYSBXE5zzT2/d8LypQ68EvmnG0fvxDhe/dmO4dIS9Y13ZJW4dxiG6dpjBliuO9uc0BlSFttfulnat9X34iTpLWseJtw6QKTpbWmv4Ze4fVA0qaofniHnyFobxlfmt9/wB4j00tsLs68xu2BzdOehv3NuH9oEumvbN/Eu4dsAqKoz/fEZEpLPDlbjbcY4SEttcm0HEewQudNezjwvuG8iL/AL49s38YP/YIF2ascb7+JcSUpgmQ7z1jtHkJafVTaHrhYX9ICNKamPA38xBZWkNba87T/wABANVQ8f2W/dkpgmCbj3XxErR0qdVM78J6Ry6Q1nE4D+cTImGrXnO+/wAQM/KHicmjpQaqYS+A7zHaNo6WTqpmmcsniMWDGgvOEree4x2jE9Tmmbz3GAlw8dQXGjJXKmI5R6QukhLBNlMszlnuh5R5O7ef7wCUv4RvOWbvPcfMDO04zsT6C2jqpnHKPYPukD0WSvprqrl+V0PWGrGvidoOI9nvFNHkiwMch4j3e8Um1h0I9BbWUZjyvphfRJQ9Nbhkl8vz1+6xp+gLW/N3HtHmFfh0kekmOSXvPX3iEVfx6Anl3YcTcHmJhltHFDjnbeevvHQKv9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8" name="AutoShape 20" descr="data:image/jpeg;base64,/9j/4AAQSkZJRgABAQAAAQABAAD/2wCEAAkGBhQSERUUEhQWFRQWGB4aFxcYGCAaHBcYGx8bHBcdFxgYHyceFxojHBgXHy8gIycpLCwsHB8xNTAqNSYrLCkBCQoKDgwOGg8PGiwkHCQtLSwsLCwqLCwsLCwsKiwsLCwsLCwsLCwsLCksLCwsLCwsLCwsKSwsLCwsLCksKSksLP/AABEIAGsB1QMBIgACEQEDEQH/xAAbAAACAwEBAQAAAAAAAAAAAAADBAECBQAGB//EAEMQAAIAAwQJAgQDBwMEAQUBAAECAAMREiExMgQiM0FCQ1FSYRNxBVNi8COBoQYUcrHB0fFjgpGDosLhsnOSk7PiFf/EABkBAQEBAQEBAAAAAAAAAAAAAAABAgMFBP/EACsRAAIBAgMIAgMBAQEAAAAAAAABEQJRITHwEkFhgZGx0eEi8XGhwQNCMv/aAAwDAQACEQMRAD8A+laGPwgNbK4xXcxhxc3Fn7l7IQkaMljKmEzlHc90OLo6VypmHJPSOR6FUS+e4Bo7URb22a8Q6mCzJl5vOc8Y7YBo8hTKGquT5Xnr/WDNIFrKNoeV9EDTiXzBaJM/DTW4JfMEFmzRQ6wwfmdYBo0oWEu5cvl/z6wwyi+7ew2fiAcSBkTRZXWGEvm+334jp05bDay5JvN8/fvBdEX8NDThlnIPEdOTVa45JvCOogJW0cdLSuZcV5p6Qtp2kJ6T0Zcjc0n9IbWv1Zk4R0EB02vpPm2c3cOsGKYVS8hv3lLQ1kz12h7aQtMnJ6eZK2F5h3GNAE2jnzDcvSAaXX0znyfTuIgZpalct5QaUlrMmc8Z7YBN0hDLF6YSjidzCv8AKNEq1sZ9oe3sMKPWwM+SVvXugWlrDlv4ljpCE4pxDfvgM2elBlzS9x6isOXk0NrO29elYDPJsrmxlbx3CApiV5BPOWycuWbwt3XRM2ahYZbpictun3dDsxDZObB+IbzAJ5Nd+eXxDxAiqT+wf7wtMBlblN1iukT1tpQDafKbsbx+kFZ9Xfkmcf1CIn7Rf/qjj/0zBmlE9bHB1phwjCS24+0Q00W1uO0bkt2H7p+cGVhZx4W5h3GKz2AdLxtDzD2N/wAQMrPrYCk4WRcckvlHqfvzENM/EW5sX5R6dIJaFMRkl8w7mMTaFtbxnfmHtMC3wv2LrOrS5+A7LzC06YagUfJN4OpEMSmFBeuWXzD1MDnEW1vXCbxn6YMUxOWoCGebRumZ14B0hczDUmzM2czhXuHnCGmIrw5lOYwCYR9Ozm7z3LAUxbUDP7w1o6szN0Tt94WM1jMOrM2Y3JuY+cIYJFo5c469sKgi1Wi7Ntx3NAlMWGg71GpMzns7feFkd+2Zkldnc1N8NgC1gubtPbCtBapRdmnAdzmIKYsMDSHqNSZmben94DKd7bGy+WUcydWpF1QWsFzPyz0ikqlcFySuWe5vvzFGEOF3uXe3Q6r4OM67zA1ZrbarZ04x2wcAdBi/KPWASRWY1wxl8s9sAsnh3ucXeydU5H5g6x0pmDvq80c3/TXx+sXdNU3cEzl+Yuq67Xcwcv8A0x90gJWPu5T1Ws4DL849faBSWa01y7Ruce0eP1gvDvyHgHWLaKptPjtTwjsEQYQ/YuHaguXLL5p7j4/TdEyGIJyZ5nNb+3+YYsGgzYS+EbmispmtHPnmbl6RSzg/LsUWcSBs8EO1bz4hWSTZOz5o2jd/t/mHkZqDPllbl6mKaKrUOfNN7e81iMqqST88Ado2uXnHG3aPEBSvpnZ4TOJu4xogNWuvmU8HSAaMG9MjX5u9e8wCqw6b+DBtW3ytoN7dn8oBJJ9Pl5G69Y0XRrXHnBxXtIhXRwfT4sj717jFCqw6f0IVNo7LP2t2DzCmhIfSTZ5E4GOHmuMaLE2+Ladw+XCui1EpcdmOIboBVYdP6cZRry8X5bf3gcpSVXZ5ZXKbr7/5h9ga78W4+ohXRz+GhvySePz9+0Aqm19A9IQ2GyZZnKP863f0g6SzdenDyTv/ADiJ2U/9XmeTEy2uF+6XxnrANuPoW0uU3pveuzflEf1/XdDKy2tYjOOSez3/AEiumH8J7xkmcw+d0FWlReM4O0PZEDqez1sJ6RLb0jfwV2XQ9YcsNax4vlfTC89x6ZvGyPMPXp/SGbYt4rtPmHs+74obcdbcDpMthTWOVeV7x0C9W5b1yjjPmOgZ2W/pAJc0WTeMJ3M+v794Y/eltYjMvM8CFJejgq1xu9bBKYPdDbprYHOvAOgimqo79wGi6QvpKLS5TzfPTdDB0hLQ1kz/ADT2wjo+mAOJNDX0netkYCZZwx34xqWTa4rm7V7f/cQzU1L5mdJ0hLC6ybOXzD1Nbv6QX95S1mTMeZ9JidFUmUubZruXcYYCG0M+dty9sDVTUvnvE5GkJ6a6yVsJx4f4i0zSUsG9L1e60a3/ANYJo5PprnySu3rBp1qyw1+McPQwDan2KLpCUF6YpvPQRSdOSw16ZJvXqKQ7IViqnXwl71gekq3ptnyTd69YDaU+yP3hLRvTMNx7RANLnr6bUK5TwnqPEX+I6S0uXMcBiVFoAsLysuoBp5ECl6UZuih9bXklqVG+hw/OApiVy3jzTktcOb5bdphKc6hThlTltjajUJNo5s3f9MJacfw2N+UcXRoEoalct5KzVtYDO3KbpA3mqVW7dJ5Td337wzZ1h/G3H9MDrqj+GVx/V9+0Amu1rhjOXp3cloU0qaLrjnl8phv+/eHC48Zm5hhPSXBC4ZpR2h7vv2gxQlP0cX1Tc2SZyj3fftF5k7WwbaLy6cP3dF3Asm9cszmHeYzdG08tpM9CVspMk2dY4MhtX4m8flSBZVrmj6+rg+R+DyItpE0201X2nYPlt+sVYiycuzfjPURM9hbXJte4/LMCLPK5Z5rHhmZRwruJgZnMHW6Znbcu9T5gqlbPBl6nrAp4HqJkznr2NECjKL9iVnPQaszLK3J3HzEmY1tTZmYzOz89/iICiyLkwl7j3R1BaW5c0zhPmKMLagP6z9s3hOMvzTfC82Y1oCzMyTcSnVa74utLrlwl8B3kxjftJpjShLaWVU2yCbGK20Lih6qrDxAlKU5ag2vUe1lfOOJO33hczG7W2b8S9whwIK4LmXlnpC01fA2czlnuX7rAtLVu4UzmtZWz/MXsgKOxfA7McwbmP3SGSNfdtByj2QCWKGv+n8s7m/8AeMAmoy7hrbVy8Tc3xGTp/wAcEgrbUm0ksmy5NlVJLM1BWyKgGlSKi6NwG/8A3Hl+Ix3BOlrjdo44es1KXf7TfAzS1bvcbTSCwBFkg2yD6xvB8gXj+cD0dzabLhLxmnofH+IX0GX6M5pK1CEPMliyNW+k1R0ALIwG62QLhc/JrU5r1lcI6kQNJ4P3ch5hobkyuNs3UeIqjEu2TOp2rdg30/WGVY0Ofj3LuMUkE+o+fMm5e0QIng/PEVaYbPBkbmN19ovKc222e1727B4wg7q1g58j9vWLKGtnPtR2/LEC7Sx57wNSQNngOJtxgMgG02zzt3dB+kNgtZ48nVev8ojR0Np8+1beu9RAKqExUA/6eWXubuMTKU37PGZwt19/+IaKGgz4S967mgcmtTmzTeIdYhdqVqxRVN2z4eW394Ho6GzwYzeWx4j5/wARn/FJrDS9DoWpW8Wuq2ReLhed8a0vA44zuP6oo2sNWOskm70zevKb26wDRpZ9PhyzOUTxHfWGpMsLcooNS4PTE+IHoo1P/wAvGe8wG1h0tZnGWbWK7T5J7Pf9PzheQh9MXjZ/KPXrX9Y0CNYYZxzD2wnI2eIyHmHuP3SApqw6W4hyjVxGY8n6PeA6JLb0kv4JfKrv61v998MEi3iNp8w9kC0Rx6aXjZpzD9/lAkuOm5FZkpqG/wCZyx9/2imjsWVWVyVZZRBEsXgm4j8iPeL/ABKbZlTGBW5Zh2hPCThvhH9mkpokgEqSElLnIytZwHtAbT1Fx+ejem97ZZvAOpg6o12s2I4F7YDOpZN64TeM9YLLI6pwcR6QDy9C2mSnEtr32bcK9YOqPbzPtO1Oz2imnU9Jzq5H3mDAC1w5/PZEE/Hru/AuZbUXWmZRuTz4iI40ouXKOvmOgbx0gWi6Qlk6yYzeYd7Gn3vgx0lLR1kzLzD0EW0S1Q0t55nb3GDKDjr8J4YphtS/J5lZ6/vgNV2Excx73b+gj0H7ylo3pmG89sYRB/ebWtdbTEb0nsR03j7pHoyxtHPnXevaIBxL57+IloU1fSUauTzuPtDPqra4c3Q9sB0ZiJYzXI3ENxh1WNrizdw7YCt4vnvENGmL6a5ckvhPU+IKZimoouL8DdI7QQfSTHZpxdDBK6wxzNx+IFqjaYORMWwty5ZfLYxGlOvptcMr8pvO+LSG1F/glcfmO0qYCrCt5EzmH+X5iBP+voR+LODIegxAGzYYizjS7GB/DSBoqimEl12bbiBj+WO6GPiTD93OF/pCls8TKMPzidHYeg14uE8ZzumMMN+H5wCfygcM8Wjcc45LdsLaTMBlNcch5RGB6wwWFrhzjmHshQ6YjI6q6Myo1oCZUqa7wMD4MC05rkaHq6wubMeUe2Fpk6i4Nll8umDH78w2GFrgz957YV0xh6ZOrgvEe6BmnNYWL+uajVfM/B7ws8w0Gq/JOUd/v/xDZpXgzNvPSEtJnpLQu5lqqrKJJNAKNfUmBqmLakdM1qUszOPhXr7xh6LNP73OID1Z5e5eE060rfdG1LmIwBBQg2yCKkEbqEYjpGFooH7wDq3s/Cd05B+cCUxORvzHahFmZlfs6jzFZ01rVSszajs7PfGCMFoblwfgPWM74n8XkSXUTHloS4a9DcoWhY9FrvNBAymrDf7w1nLMyHenX3jp01i6ar3TDxJ8s+YEjKZdRZIMsmoQ3itxB/rBnUeoLhtfln5Z3f0gbwtcuZrEDVfBeJNx94GztaW5sz8a9DBZZFBcMo5Z6xE+6Yl3E3LPYYGVnle9gQmtTA4SuYOv37Rg/tWC6Jdh65vet4lzCMMKEA+aRr6P8UlzGZEarLYqPTPC9GoTc1DcSK0NxgHxbR7ZRb6fj11NxR1/8oF2lnHexpLPbp283/1AXmG2BQZJnN+pd9P03wbRnJVTfesrhG+A6ZpglfiTGKqqTakqO5f+STdTGtAIClq3ewYzTawXODtj206frC3rGmC7M809R4/SC6N8XR5lgGYsy5rDy7DEUAqocC0BdeK03xMytaa2yfcvcsCUtPTCGabWCZ/mt2+0IS5pOkNkuky+Y3fM8eMI0yxt8e06L8uMvQ5jHSJ2a6TKHD1mMfy1hALWJb4k5Vpb/h6syh12OrM1DW64WmQ/7RBgxrwZZXE3cfEM6Vo3qo8trdGJWurdVbiPINDCXw3TGmVraDqJSzACtzq5rTwbmXwwMBS9cw1T/p8ze3WKSq22ycvc28CGGqO7mb16wNAbRzcriHWIaTz1vLFTQ7PB+Ftxiiy2Mxsm0HA3yx5wggc/VhM4x3RMl9d61zri/wBAiklpPW8XsmzwbP5bdfeCykNpsm0+U3YPOHiFpnxGUFIM2XUIRT1h16V/SLp8XkWz+NK2vzx8sb6/r+UA6sH6DCWSoyYKdkevvApUptalnPM5R8ebvbdAj8e0dUqZ0q5AdvU3Y0AvJ8CBfCPjKzWdWRpThi1iZMoSjAUNxI3EHeDcaXRICqz9CfxJG/eJOGrYOzOBmIourfj+ca8uW1DeMZvK8+/+IzPiMwCaWBU2Zej8ZPPvv/2/lGvoxFGvXPMGc+YDaePqxFlq4/L5Xn3/AMxWWjWTrfN5f1fftANP+KKjJLQK817FFEw3AGpZyAbC7qkYkAVgGhfFLTNLmIJbgTSNcsri1ijgX0NxBAO8ihEUqeoVjVCNXMcV5Y3iFtFV/TF7ZW4B3GGFda8OKcRhMfEZMqWPVmSUzjXenEaYwJMLpuVmOWHtZn2nYvZANHVvTXWfZrwr1hZf2h0cklXRqPfZV3GWmKqaxnSvjLsltJIMlEUMxV1dr9Yy0IqwW6vdeFvF4KqV03Gt8dtDR59WeliYME+WfED/AGfRhIVbTijGgATATW6isI/EvjejTZbKk6SzM9kAG8lgAAPN+GMPfAKemwNm5t6k4m1/5QJPx9Dk2UwB1pmEzs6+33ujpStQa0zl9m/DdAvifxCVKGuyKTbCrYJZiaXKo1mPsIy5OlaSqLNMqWyn0yZSo3qqu6hrZmPgSt3QE0vFnD0a+lS29J6tMyTcSu4+BDYlmuaZmHEm8e0ILOR5VpSpVkmkEIbwTd97oLpfxGTJvmvLliq5ls4jyb4EeXXcRMkkBb3w7l8+I6M+Z+0kggWLT+V0eYRfheFoY6EGlULmRMmEq06UqFntenKcORW+y5c2K4VAqOtb4tKkvJouj+i0o2TZmLMrLriEKqbS1qaGlKkA0oBrya1ObO/EIujaoxwl8Q6xTLS0zzMgPnmqisdIegVWYWbDIDUgXVrdiLof0j9oJRY+gPXYONWXKJFaUIZzqrQi+pr4OEMaZoLTZDIrlGtuQ1qtCJhJoK40qK+aw7KkKgVUFlQVAAegAAoBEK3i/R5+X8P9ZQ2kqhCo9mUJTlQa5nJAtsMAaAL0rfDWjr+6vRRMaQXw9J3Mk2a3A67SzfdeVoKXG59Dqf7JnGe6GywtnDaDmHsH3WAqSx52MjR/jqiUoSVOmMEGqujsMD3TLK4jGsVOk6W5ulSpQqc6vMOArqoqjrxHdGpIYBBhk+YesMMRXdieYekCPNmFosrSLItTRllUs6KcK3XlzX33wOb8FBDOTMM8lyJ3pAMKAgKBSgShIKYG0a3msa2ikemmXJK4zuP37RY0rw4zOMwNQpZkS5WlkIHaW6VlFgsllIUMGFkl2q1VpQgVrjdfed8aSVLmK3qWmeeqqJdoklixuUE0AYVOArjfGrIIoMuWVxHrCf8A/mKjaRNtAmar0FcgUUovWra1/joIEj5ZA5s3SpzaqvIl2hrFVM06tKqtbMv3ap8CA6X8ClmUAsuYrS5blJgC2gwN7MwNp68Va2qmtaxu6t2TFd56QrpIFhsuzfr1gSmJyFpXxicu10fSLYcWvTEt1JsYqbVb8aEXA33wnpmlaY6ELKEpLI1pjK7EV7EIC/8A3GNsUtYJtBwns/lAJygyjl2faesBSsVyFx8P0ktVp8/MahEkIMMNa0f1gU34UdV3M97HplQ7y7Ia1QNZQCpFTQmtK/nG0SLWC5uw9sK6XT08FwTgPeIChKVha5mt8JmqaSZ06SlqZRFEkhTUlrNtSQPGF90KTLWjiS04ksASzAgWi0wTDZUEm+lAL49HYFcFxflmFdL+HrM9Mm702kuKIRU1Io3Ua1abyBAJpbu9xN9O0mao9KU0mturznW0BW+zLVr2GGsQPeLydD9Kh1ndnS1MeaCzUBAGqAFAqaAAAVPUxpkeBzOWev37QGeuT+OXwHzFLTE/ZlLoc2Ta9GWhlMrH0zOsWGrrFLiLJuNm6hqRjSCTJ+luwspKkn1Re84zDkvoEsjDeWxjYIx/hfg8xE1jaXHajg+gxCLMxpfwqYVrM0ia2pgs4SxQ3UoiWv8AuJ8xfSPgcslFYMwtmtrS5rV1CbzX9fyjVvs8WzplHWLNatrjX1TuHyz/AEgMJyvcz5/weW0tFCoglhfTKTmRkGGoQNWouIgGi/CDLnK3qs4IdbMye0wVNL6stQaCmNDXCNtWNBmyLuXrA3qJksC3cWHD2wIo79jz3wn4pNmS0WVLlsFSSrTHmsFtUUkBQCzEVvwANRWoMGkfCTbDz3Sc49QirES0YEXy5YGqehJY+RG3omhCWlmWrKtUNAFAqXLMfzYk/nETLQIz4Te3rWApeuQnp+h+qtAZSOpUo4qSjdRUXg4EbwSITnSdJtAWtF2b61iZdetdW1ea0pf/ACv26t9eKdsRaNsZsk3evcsUJ46sZHw5pizWlTWlzGVg4mWCoZWVhSyLhZIp+anrFfh9TMnZMqjKTgqHrcdaNGeCNLlnW1lcYi+npEeN7Qj8POtOpXeMRuWSP6RDVNUmmENrl5/lt2e8ZGlypizPVlKrkS5duWJZ/EW0aFanaLS6pAYEi64jctG3v2neOyF5Da2/ZS+Py0Anh0sZEz4lOc0laK1da+bK9JRW84sWNPCn84iVouktW3NlSjSXspBbEmmtM6fw3x6Fjf8AmeZ4hVaWzeMJXMPcfvxAJtrH+XMcfsxWhmTp00j1DrW1Fx7ZRVb69ILov7L6OHP4MolSgBMi0b1HcT/7jULXYjCbzD3ffvEymFprxjL5h6D78QLOD9XFk+DooNlJakqa2dHVa39RBZeia5H+p8ofLG7+n5wzaBF5XB+YesDlMLb3rtBxn5Y/594GVMPD9IXXRbgd4lih9Jai++h3RSd8KWcSs1fUAmGgaWhpVRWlRdUYiGGpZxXIOI9YtLItm9NoeI9ggav4RjaR8Dl6PInPJDJVFZgFVVpLJYUGCjE3C8mprF/h8ufpALic8uTMdigRF9QqQSGMw3LaWhoq1FcaxqhVKUNggqtQam441ERo4UGgsgeo1BfcLN1PEDMYPwU0D4OslaSg61sEmiEsScWYi058kkwvpPwr1lozTdVprKylVZWDYqQKioJB6gkYGNBaEDLlTcepgOjqKNcuaZwnuugVZPwIP8CmGobSdKcEoKW0StcKmWob/gxOg/s/KlAlJdlrMyrUS0QGprORaP5mNIoK8OKcBgaUsnLhN4D3fftALBeuAwJDVzTcw4k6e0J6LJPpC98nctLm9obNLWC5l5Z6Qvocv8JcMp5ZO/rAqfx6bvyXfQ7TANbYCbWhZTRgtQRdmB3xg6NImvNdFmTZaAS3YgrVg6oFVWZSAAVmEkXjVF0ejsC1gM55Z7IBo4/DW4bOXyz1gZmV0BaP8Elyy7KHttUNMaZadqC6rm8jxhBZMnUQ1bCXzPaGCLz/ABNyz0imjbNLuGXwQCcUmXO/Z6TRyLalhNY2Z7qC1cbKsBU77r4NonwCRLa2iAOSlXMwlzWhvc1Y3+boen5TjlmcHmJSppjSqcPgQG6dZien0ot5xbmMd/6R0d8SrZTHF+Ed0dFPp/z/APOrnaPMW0buN+U28CCLMFBccJXKbu+/eO0KlpsNo3MI4RBqgDEYJzDuYxDg2pASXpubNM5R7ifvpBROrubh5RiiMOq5pnMPX794tLcdVwl8w9YB66gZD1lm58JgyfUfvxDPqG1g+cHIOykC0azYpVcZvGe8wzQV4MQcx6UgSpqXhcVkzjYwfI3COsNeobR1ZmbtXthSUBY4cj7z3QzUW+HP57ICpKXhcBocxvSTVmZE3Lu/OC227ZmLbk318wLRiBLXLkG4wy6j6cTwnpAVZvAWkTWsqbL5ZXZ194tNmMVYWZl4m70/vFdEUGUmXJL4T4gjKL7l5nAesCuJyCpMamWZgnEn94X0129N9V8kwXsv9DWDS6UFwwl8s9fv3imkKPTe4XrN5Z6n78QZmnB5dywZqg2WzA517adYXms1giy2zPGOv3dDa0uuGI5Z6QDShSW56S24D16wKnjl3Cma1rKdp8wdkKaTMPp4cK8z6hDtjX/6nZ/pwCYv4f8A0xweYClqVyuHtnoMTzeo9oDOmGyLhyuae72/xDgra35zwDthfSmNgZuXwjvEIM05rlcG7H6eZzTvPt/mBTWN2TGXzT19v8RoshrxYtwrvhSeDdnxlbl7oFpqWpuUE00OTj5rdfaI0hjq5NovMY7iOkEBahz4TO3ui04tdmzp2wNJ4gplbJ2eU8bdfaILG2NnterfLPjCHKEjjwft6iBzSba59qN69hiGVV/QCMbPLyDu6/zjmB9RNnnbc3ZBqEJxbMb16xc1tjNtDxD5Zil2s+ZSWCVGzwThbrAZyG0o/Dv9Tgb36wzJc2RmyJxDqYpNJ9RMcXGf6YETxfPsD9M/RjL5bdff/MUINRkyzeUe4ef8Q1//ABx+YDMOH8M3j8g/fWBU3qLC+nqRMkmqbSmyPFLfz1AhXQdHNp7xjNOzO5wOv+Ib+LzbKWu2ZJOcm62lr/tr7RT4coFSSLzpHGfm/wDr84EpbT+rDnpNaF4z/KPYd1f0gEtGG/lry/J8/rDxYWsVzfMPbCjuAaVGzHGdzfd0C0tvSCqrWsxzHljtheUrW21myS+AdWpjDNoWsVznjPZCksipOrs5fEe5oFpy6blcYMt7734+Bd8VRWtHWfGXwr+UXqv04tvPSBy6Wzl5fXqYEWXriWAe/We4TNybiK7otIltbfWmZ13J2DxFCBQ5cs3ce66JVRaa5cycJ6CA3PxxLTZTUOtMyns3H2isuW1s60za/R8seMf6RagI4cG4D3RTR1HqPl2nyz8sfdIgTwfghZbWRrTMib06nxhErINqlX2h4lxs16YxSwKYDIvLPX7vgmjprtcNoeWewfdIFnPwRLlmyNZ8kviXqfEdo8o33vnfjEcq6ou4JfLPWLysxu435Z6QDeZPo1AvfgO0haVJ1Te3O5n1ffvDMo3D+FODrWKaIuq38U0ZPqMCS0mSZesdZsy809IFoqAILzlfmnuhgrfvzJweIFLJsb8szhHdFCbjp2CmSK4nN85ukK6PKBlLfwLzW69N3tDzsbXFmHCOkLaCT6KjWydBuMQJuOn9JElbWPG3Nbt+74Ho0tbK3jJL5rDH7/KHKm0M2c7h2wtozGwubZyty9TFCbaztvOmyVo14wfmtHSJKlVwwQ7RoIxa8a+L9vSL6MWsLnyy+2AbcZ/szfiEhaLSmL8RPFdjHQ9pikgDWuLdu8xMZZ1o/wBMPYvok0hm1Xvmdg7BBxONkXTMq8K9fMC0ci2cu06n5YiyMLAy5B16+8bOL/Fikqada6Znmbl3xAmt2zOVuTu94vIQa+XaNuPSIMsUGXl8J7veIabU5EyJrUyzMZvZ3e//ADDCzXrlmcO9P7wtLUX5cZvAe6DIB44OAxTNUW1IKQW9PK+EwYp3HzF3msGrZfadyfL94tIQWd2MzlnvMSZQtDDMOWe2kQNqXhe4pJmN6Y1Wydy9feGTMa1lbP3r2e8LSU/Dw5Z4D3GGKC3hzPl/RA1VEvC9wWhO3ppqnZpxgQaYzUOqePmQPRB+Gt3LXg8wxNNxuOJGTxAzU/l9i8qY1kXbpfM8/ftHTWNDcMJvNPX2/wAwXR75aXHLL4R1iZ2+44TOEbyICfl9gkc9F4Oaf7QLTHPpPcuV+aT13Uv/AKw0hN2bl7hA9Jr6b5sk3cOsCp/IuGNrBMw5rdvtC0xiJZybP5jdfb9I0an6sRuXpCumWvSbNkPbugSl4ryWtm1y9p8xuz2wheexsDZ5ZfE3cPEOgtb49od69kAcmxxbNO3uuihPFct4QMa8rMd7dIW0mtBs8Zfd3CH1JtcWc717YV0gmwublbx3iDJQ8VyAsh/08Jm5uoiZgv5eaXwt48w0ZZ88fEN9IDOBHXNL4h1EQ0qp1xK2TTl4TOW3cPMTpKG0mTaDlt2nzf7RY4f7ZnH9Qi043r4mLx+ICXPWxRpRs8OX5R6+/wCsS0s21vXaHlHsPnDx+cHZrsRlPMPWBTmo6XjafMPY3/ECJvvYDLRrIvGROUevv+sc6N6i3jO3KPb7/pF3a7EZV5h3MfukcWFtb12jcw9hiGpeL/NrEyw1ka25eX594HORrSipvEzl+0ElsLIvXJL4z1jphBdMvGMx6CKRTPXcrANP0J5kuYlptYADVAvIoL918A+GyZokp6loOZcwuAFNGLAsKjEVOMaZp9OK7zC8wj6ck3r1ECJ6jgMWXtHWfMOFentCzIxY6z7M7k3P7YQZgLRy5l3HpAVUW+HI3Ce8QLTrAY9FrWaZnO5Oz2hRZLUGs+zl9nU+IfKCoy5uxu0wpY3XZE4D3H7rAlNX83BFlNXNMztvTp7RTR5LWzfMySzmWuLU3RaXe9CoAtG+wcbJqKeIrIpU4ZJXLPVvvzAsuH44hJmjGh1pmEziXrFPTNo3vmTjHSGWUdBxcowsq/iN7y+X7wJS3GrnemaYvhM4xuaOkSNd72zjmfQsXdaA3cEzg+oRdDrtdxrwfSIDacPW8E8gX3tlHNO4xXR5Ytvedp81uxd+/wB4YAqMDgeAbjFZBo73HajhHy1gFU4YFpQsi/hXnN16RVEW0b+Y3Nbt+74bqaYNl6DcRApNbbZrpp3L2CAVTh+RdZa0F/DL5rdT9+InRZS3/wAT81up+/MGANMGyyty9xiZNqpzZ33LENOpw8f3wKrIXxivMaF1lLZOXCZxtua773xoS3agz4J274XkVMts3NHD3GBFU7/sG0hLXDnHG3aIFo0lbC3LlPEesPEm1xZ13r2iAy62OLI+9e6KVVOM7by37ulrBM3U9sJaNJT01NFyS+vdGqGNo3tn7l7RCWi7FLzlXiG4xBTU46byqyErlTM3CekRJkpZXVTLL4TvN8MWtbHibjHSBSH1Fv4JXGOsCy41cmZJSmVMW4D1jombMFMwzNxjrHQKpgHImPbOrM2o4k+UPOMQsxwmV9mOJevvBtHlLbfVG1G4fKEdMlLZNw2Y3fUY0c9pSsLazKyGcMwsttDxqOGLVeg1TguMwdbsINJlC0bhtTuHy45UFBcMi7h1hBHUpy11FZDNQ6vFM5g6wW03T5fM8+0W0YCj3DaTNw6wXpcOXuHWIWp45dxdHNDcOZzfq9v8wT1GrgMRzT09opLbN/1d31Rf1TU4YruHQRRGOXcS0Zj6YuXI3NI3ndT9INaNrg2nzW7Pb9YFos8+n+Tbh3GJ/e2tY8XQdvtGTrUnL53KaOxsDJs15jdfb9IZdzWn4eY8xu32hNNKYSxfwAYDrBf317WPGdw7YodDl8y+hsfTTZ5Exdv5Ugk2tDs8G3tCmj6WwRL+BIO2mvRtbr/KBHS5JlVsrs+XvPiKzAbJ2eWbuPX7pE6NpTWEv3S/0wjp89qG/hmfzECY7UBb/wDTxXhbp7wDTQfSfZ5H4DW49awUTmricyfyEB0lyZb3nJM3+YMU5obCG1y8/wApu33hZpdE4Mi8o7j1r+sPVNcTmG89sLaRsjecnU9RAzS8VyLhDaxTOeSez3/SF3Q2BeuWXyj3da/5h+xrYnOeI9nvC4l6gxySt57veBFV/LBERq4jE8k/3gGlK1kGuLS+VTiH35jRSQLW/M3EenvCmkyhYXHGVvPePMUzRV8l4QJkah1jhM5fmJdWrmOdOWOgh6Zoy034PvP94DNkCu/aS958eYgVa0kCAamZsr8A3MIrpCtbTWfaDhXsbxBzIFn/AGTd57hE6TIW2t3NX/4GKFUp67kAmS2K1LPh2pub2gU8lWUs7gepiQgvKHxjDv7utnDcf5xXSNHW3LuG1P8A+tohaa1PXcLpLayNaZkl9ncfEX9Fra60zM/Z09oMujrZwGVP/kY4yhbW4Z33fSYE28+e7gVWW1AbU3Bd6f2hefKa0orMyzd69VP+YdSULIuGWXuHWBaRKW2uqMJm4eIrFNWPXsUeSa4zMy8S9IEso41fJM4xuYQ68oVFwxXcIXdB0Gzm7vqEQqq1yC+lrG983zPphVpeuRVtmOYe47/6Q9ZFo3DONw7RCg2mA2XQdxislLZYSBXE5zzT2/d8LypQ68EvmnG0fvxDhe/dmO4dIS9Y13ZJW4dxiG6dpjBliuO9uc0BlSFttfulnat9X34iTpLWseJtw6QKTpbWmv4Ze4fVA0qaofniHnyFobxlfmt9/wB4j00tsLs68xu2BzdOehv3NuH9oEumvbN/Eu4dsAqKoz/fEZEpLPDlbjbcY4SEttcm0HEewQudNezjwvuG8iL/AL49s38YP/YIF2ascb7+JcSUpgmQ7z1jtHkJafVTaHrhYX9ICNKamPA38xBZWkNba87T/wABANVQ8f2W/dkpgmCbj3XxErR0qdVM78J6Ry6Q1nE4D+cTImGrXnO+/wAQM/KHicmjpQaqYS+A7zHaNo6WTqpmmcsniMWDGgvOEree4x2jE9Tmmbz3GAlw8dQXGjJXKmI5R6QukhLBNlMszlnuh5R5O7ef7wCUv4RvOWbvPcfMDO04zsT6C2jqpnHKPYPukD0WSvprqrl+V0PWGrGvidoOI9nvFNHkiwMch4j3e8Um1h0I9BbWUZjyvphfRJQ9Nbhkl8vz1+6xp+gLW/N3HtHmFfh0kekmOSXvPX3iEVfx6Anl3YcTcHmJhltHFDjnbeevvHQKv9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2" name="AutoShape 24" descr="data:image/jpeg;base64,/9j/4AAQSkZJRgABAQAAAQABAAD/2wCEAAkGBhQSERUUEhQWFRQWGB4aFxcYGCAaHBcYGx8bHBcdFxgYHyceFxojHBgXHy8gIycpLCwsHB8xNTAqNSYrLCkBCQoKDgwOGg8PGiwkHCQtLSwsLCwqLCwsLCwsKiwsLCwsLCwsLCwsLCksLCwsLCwsLCwsKSwsLCwsLCksKSksLP/AABEIAGsB1QMBIgACEQEDEQH/xAAbAAACAwEBAQAAAAAAAAAAAAADBAECBQAGB//EAEMQAAIAAwQJAgQDBwMEAQUBAAECAAMREiExMgQiM0FCQ1FSYRNxBVNi8COBoQYUcrHB0fFjgpGDosLhsnOSk7PiFf/EABkBAQEBAQEBAAAAAAAAAAAAAAABAgMFBP/EACsRAAIBAgMIAgMBAQEAAAAAAAABEQJRITHwEkFhgZGx0eEi8XGhwQNCMv/aAAwDAQACEQMRAD8A+laGPwgNbK4xXcxhxc3Fn7l7IQkaMljKmEzlHc90OLo6VypmHJPSOR6FUS+e4Bo7URb22a8Q6mCzJl5vOc8Y7YBo8hTKGquT5Xnr/WDNIFrKNoeV9EDTiXzBaJM/DTW4JfMEFmzRQ6wwfmdYBo0oWEu5cvl/z6wwyi+7ew2fiAcSBkTRZXWGEvm+334jp05bDay5JvN8/fvBdEX8NDThlnIPEdOTVa45JvCOogJW0cdLSuZcV5p6Qtp2kJ6T0Zcjc0n9IbWv1Zk4R0EB02vpPm2c3cOsGKYVS8hv3lLQ1kz12h7aQtMnJ6eZK2F5h3GNAE2jnzDcvSAaXX0znyfTuIgZpalct5QaUlrMmc8Z7YBN0hDLF6YSjidzCv8AKNEq1sZ9oe3sMKPWwM+SVvXugWlrDlv4ljpCE4pxDfvgM2elBlzS9x6isOXk0NrO29elYDPJsrmxlbx3CApiV5BPOWycuWbwt3XRM2ahYZbpictun3dDsxDZObB+IbzAJ5Nd+eXxDxAiqT+wf7wtMBlblN1iukT1tpQDafKbsbx+kFZ9Xfkmcf1CIn7Rf/qjj/0zBmlE9bHB1phwjCS24+0Q00W1uO0bkt2H7p+cGVhZx4W5h3GKz2AdLxtDzD2N/wAQMrPrYCk4WRcckvlHqfvzENM/EW5sX5R6dIJaFMRkl8w7mMTaFtbxnfmHtMC3wv2LrOrS5+A7LzC06YagUfJN4OpEMSmFBeuWXzD1MDnEW1vXCbxn6YMUxOWoCGebRumZ14B0hczDUmzM2czhXuHnCGmIrw5lOYwCYR9Ozm7z3LAUxbUDP7w1o6szN0Tt94WM1jMOrM2Y3JuY+cIYJFo5c469sKgi1Wi7Ntx3NAlMWGg71GpMzns7feFkd+2Zkldnc1N8NgC1gubtPbCtBapRdmnAdzmIKYsMDSHqNSZmben94DKd7bGy+WUcydWpF1QWsFzPyz0ikqlcFySuWe5vvzFGEOF3uXe3Q6r4OM67zA1ZrbarZ04x2wcAdBi/KPWASRWY1wxl8s9sAsnh3ucXeydU5H5g6x0pmDvq80c3/TXx+sXdNU3cEzl+Yuq67Xcwcv8A0x90gJWPu5T1Ws4DL849faBSWa01y7Ruce0eP1gvDvyHgHWLaKptPjtTwjsEQYQ/YuHaguXLL5p7j4/TdEyGIJyZ5nNb+3+YYsGgzYS+EbmispmtHPnmbl6RSzg/LsUWcSBs8EO1bz4hWSTZOz5o2jd/t/mHkZqDPllbl6mKaKrUOfNN7e81iMqqST88Ado2uXnHG3aPEBSvpnZ4TOJu4xogNWuvmU8HSAaMG9MjX5u9e8wCqw6b+DBtW3ytoN7dn8oBJJ9Pl5G69Y0XRrXHnBxXtIhXRwfT4sj717jFCqw6f0IVNo7LP2t2DzCmhIfSTZ5E4GOHmuMaLE2+Ladw+XCui1EpcdmOIboBVYdP6cZRry8X5bf3gcpSVXZ5ZXKbr7/5h9ga78W4+ohXRz+GhvySePz9+0Aqm19A9IQ2GyZZnKP863f0g6SzdenDyTv/ADiJ2U/9XmeTEy2uF+6XxnrANuPoW0uU3pveuzflEf1/XdDKy2tYjOOSez3/AEiumH8J7xkmcw+d0FWlReM4O0PZEDqez1sJ6RLb0jfwV2XQ9YcsNax4vlfTC89x6ZvGyPMPXp/SGbYt4rtPmHs+74obcdbcDpMthTWOVeV7x0C9W5b1yjjPmOgZ2W/pAJc0WTeMJ3M+v794Y/eltYjMvM8CFJejgq1xu9bBKYPdDbprYHOvAOgimqo79wGi6QvpKLS5TzfPTdDB0hLQ1kz/ADT2wjo+mAOJNDX0netkYCZZwx34xqWTa4rm7V7f/cQzU1L5mdJ0hLC6ybOXzD1Nbv6QX95S1mTMeZ9JidFUmUubZruXcYYCG0M+dty9sDVTUvnvE5GkJ6a6yVsJx4f4i0zSUsG9L1e60a3/ANYJo5PprnySu3rBp1qyw1+McPQwDan2KLpCUF6YpvPQRSdOSw16ZJvXqKQ7IViqnXwl71gekq3ptnyTd69YDaU+yP3hLRvTMNx7RANLnr6bUK5TwnqPEX+I6S0uXMcBiVFoAsLysuoBp5ECl6UZuih9bXklqVG+hw/OApiVy3jzTktcOb5bdphKc6hThlTltjajUJNo5s3f9MJacfw2N+UcXRoEoalct5KzVtYDO3KbpA3mqVW7dJ5Td337wzZ1h/G3H9MDrqj+GVx/V9+0Amu1rhjOXp3cloU0qaLrjnl8phv+/eHC48Zm5hhPSXBC4ZpR2h7vv2gxQlP0cX1Tc2SZyj3fftF5k7WwbaLy6cP3dF3Asm9cszmHeYzdG08tpM9CVspMk2dY4MhtX4m8flSBZVrmj6+rg+R+DyItpE0201X2nYPlt+sVYiycuzfjPURM9hbXJte4/LMCLPK5Z5rHhmZRwruJgZnMHW6Znbcu9T5gqlbPBl6nrAp4HqJkznr2NECjKL9iVnPQaszLK3J3HzEmY1tTZmYzOz89/iICiyLkwl7j3R1BaW5c0zhPmKMLagP6z9s3hOMvzTfC82Y1oCzMyTcSnVa74utLrlwl8B3kxjftJpjShLaWVU2yCbGK20Lih6qrDxAlKU5ag2vUe1lfOOJO33hczG7W2b8S9whwIK4LmXlnpC01fA2czlnuX7rAtLVu4UzmtZWz/MXsgKOxfA7McwbmP3SGSNfdtByj2QCWKGv+n8s7m/8AeMAmoy7hrbVy8Tc3xGTp/wAcEgrbUm0ksmy5NlVJLM1BWyKgGlSKi6NwG/8A3Hl+Ix3BOlrjdo44es1KXf7TfAzS1bvcbTSCwBFkg2yD6xvB8gXj+cD0dzabLhLxmnofH+IX0GX6M5pK1CEPMliyNW+k1R0ALIwG62QLhc/JrU5r1lcI6kQNJ4P3ch5hobkyuNs3UeIqjEu2TOp2rdg30/WGVY0Ofj3LuMUkE+o+fMm5e0QIng/PEVaYbPBkbmN19ovKc222e1727B4wg7q1g58j9vWLKGtnPtR2/LEC7Sx57wNSQNngOJtxgMgG02zzt3dB+kNgtZ48nVev8ojR0Np8+1beu9RAKqExUA/6eWXubuMTKU37PGZwt19/+IaKGgz4S967mgcmtTmzTeIdYhdqVqxRVN2z4eW394Ho6GzwYzeWx4j5/wARn/FJrDS9DoWpW8Wuq2ReLhed8a0vA44zuP6oo2sNWOskm70zevKb26wDRpZ9PhyzOUTxHfWGpMsLcooNS4PTE+IHoo1P/wAvGe8wG1h0tZnGWbWK7T5J7Pf9PzheQh9MXjZ/KPXrX9Y0CNYYZxzD2wnI2eIyHmHuP3SApqw6W4hyjVxGY8n6PeA6JLb0kv4JfKrv61v998MEi3iNp8w9kC0Rx6aXjZpzD9/lAkuOm5FZkpqG/wCZyx9/2imjsWVWVyVZZRBEsXgm4j8iPeL/ABKbZlTGBW5Zh2hPCThvhH9mkpokgEqSElLnIytZwHtAbT1Fx+ejem97ZZvAOpg6o12s2I4F7YDOpZN64TeM9YLLI6pwcR6QDy9C2mSnEtr32bcK9YOqPbzPtO1Oz2imnU9Jzq5H3mDAC1w5/PZEE/Hru/AuZbUXWmZRuTz4iI40ouXKOvmOgbx0gWi6Qlk6yYzeYd7Gn3vgx0lLR1kzLzD0EW0S1Q0t55nb3GDKDjr8J4YphtS/J5lZ6/vgNV2Excx73b+gj0H7ylo3pmG89sYRB/ebWtdbTEb0nsR03j7pHoyxtHPnXevaIBxL57+IloU1fSUauTzuPtDPqra4c3Q9sB0ZiJYzXI3ENxh1WNrizdw7YCt4vnvENGmL6a5ckvhPU+IKZimoouL8DdI7QQfSTHZpxdDBK6wxzNx+IFqjaYORMWwty5ZfLYxGlOvptcMr8pvO+LSG1F/glcfmO0qYCrCt5EzmH+X5iBP+voR+LODIegxAGzYYizjS7GB/DSBoqimEl12bbiBj+WO6GPiTD93OF/pCls8TKMPzidHYeg14uE8ZzumMMN+H5wCfygcM8Wjcc45LdsLaTMBlNcch5RGB6wwWFrhzjmHshQ6YjI6q6Myo1oCZUqa7wMD4MC05rkaHq6wubMeUe2Fpk6i4Nll8umDH78w2GFrgz957YV0xh6ZOrgvEe6BmnNYWL+uajVfM/B7ws8w0Gq/JOUd/v/xDZpXgzNvPSEtJnpLQu5lqqrKJJNAKNfUmBqmLakdM1qUszOPhXr7xh6LNP73OID1Z5e5eE060rfdG1LmIwBBQg2yCKkEbqEYjpGFooH7wDq3s/Cd05B+cCUxORvzHahFmZlfs6jzFZ01rVSszajs7PfGCMFoblwfgPWM74n8XkSXUTHloS4a9DcoWhY9FrvNBAymrDf7w1nLMyHenX3jp01i6ar3TDxJ8s+YEjKZdRZIMsmoQ3itxB/rBnUeoLhtfln5Z3f0gbwtcuZrEDVfBeJNx94GztaW5sz8a9DBZZFBcMo5Z6xE+6Yl3E3LPYYGVnle9gQmtTA4SuYOv37Rg/tWC6Jdh65vet4lzCMMKEA+aRr6P8UlzGZEarLYqPTPC9GoTc1DcSK0NxgHxbR7ZRb6fj11NxR1/8oF2lnHexpLPbp283/1AXmG2BQZJnN+pd9P03wbRnJVTfesrhG+A6ZpglfiTGKqqTakqO5f+STdTGtAIClq3ewYzTawXODtj206frC3rGmC7M809R4/SC6N8XR5lgGYsy5rDy7DEUAqocC0BdeK03xMytaa2yfcvcsCUtPTCGabWCZ/mt2+0IS5pOkNkuky+Y3fM8eMI0yxt8e06L8uMvQ5jHSJ2a6TKHD1mMfy1hALWJb4k5Vpb/h6syh12OrM1DW64WmQ/7RBgxrwZZXE3cfEM6Vo3qo8trdGJWurdVbiPINDCXw3TGmVraDqJSzACtzq5rTwbmXwwMBS9cw1T/p8ze3WKSq22ycvc28CGGqO7mb16wNAbRzcriHWIaTz1vLFTQ7PB+Ftxiiy2Mxsm0HA3yx5wggc/VhM4x3RMl9d61zri/wBAiklpPW8XsmzwbP5bdfeCykNpsm0+U3YPOHiFpnxGUFIM2XUIRT1h16V/SLp8XkWz+NK2vzx8sb6/r+UA6sH6DCWSoyYKdkevvApUptalnPM5R8ebvbdAj8e0dUqZ0q5AdvU3Y0AvJ8CBfCPjKzWdWRpThi1iZMoSjAUNxI3EHeDcaXRICqz9CfxJG/eJOGrYOzOBmIourfj+ca8uW1DeMZvK8+/+IzPiMwCaWBU2Zej8ZPPvv/2/lGvoxFGvXPMGc+YDaePqxFlq4/L5Xn3/AMxWWjWTrfN5f1fftANP+KKjJLQK817FFEw3AGpZyAbC7qkYkAVgGhfFLTNLmIJbgTSNcsri1ijgX0NxBAO8ihEUqeoVjVCNXMcV5Y3iFtFV/TF7ZW4B3GGFda8OKcRhMfEZMqWPVmSUzjXenEaYwJMLpuVmOWHtZn2nYvZANHVvTXWfZrwr1hZf2h0cklXRqPfZV3GWmKqaxnSvjLsltJIMlEUMxV1dr9Yy0IqwW6vdeFvF4KqV03Gt8dtDR59WeliYME+WfED/AGfRhIVbTijGgATATW6isI/EvjejTZbKk6SzM9kAG8lgAAPN+GMPfAKemwNm5t6k4m1/5QJPx9Dk2UwB1pmEzs6+33ujpStQa0zl9m/DdAvifxCVKGuyKTbCrYJZiaXKo1mPsIy5OlaSqLNMqWyn0yZSo3qqu6hrZmPgSt3QE0vFnD0a+lS29J6tMyTcSu4+BDYlmuaZmHEm8e0ILOR5VpSpVkmkEIbwTd97oLpfxGTJvmvLliq5ls4jyb4EeXXcRMkkBb3w7l8+I6M+Z+0kggWLT+V0eYRfheFoY6EGlULmRMmEq06UqFntenKcORW+y5c2K4VAqOtb4tKkvJouj+i0o2TZmLMrLriEKqbS1qaGlKkA0oBrya1ObO/EIujaoxwl8Q6xTLS0zzMgPnmqisdIegVWYWbDIDUgXVrdiLof0j9oJRY+gPXYONWXKJFaUIZzqrQi+pr4OEMaZoLTZDIrlGtuQ1qtCJhJoK40qK+aw7KkKgVUFlQVAAegAAoBEK3i/R5+X8P9ZQ2kqhCo9mUJTlQa5nJAtsMAaAL0rfDWjr+6vRRMaQXw9J3Mk2a3A67SzfdeVoKXG59Dqf7JnGe6GywtnDaDmHsH3WAqSx52MjR/jqiUoSVOmMEGqujsMD3TLK4jGsVOk6W5ulSpQqc6vMOArqoqjrxHdGpIYBBhk+YesMMRXdieYekCPNmFosrSLItTRllUs6KcK3XlzX33wOb8FBDOTMM8lyJ3pAMKAgKBSgShIKYG0a3msa2ikemmXJK4zuP37RY0rw4zOMwNQpZkS5WlkIHaW6VlFgsllIUMGFkl2q1VpQgVrjdfed8aSVLmK3qWmeeqqJdoklixuUE0AYVOArjfGrIIoMuWVxHrCf8A/mKjaRNtAmar0FcgUUovWra1/joIEj5ZA5s3SpzaqvIl2hrFVM06tKqtbMv3ap8CA6X8ClmUAsuYrS5blJgC2gwN7MwNp68Va2qmtaxu6t2TFd56QrpIFhsuzfr1gSmJyFpXxicu10fSLYcWvTEt1JsYqbVb8aEXA33wnpmlaY6ELKEpLI1pjK7EV7EIC/8A3GNsUtYJtBwns/lAJygyjl2faesBSsVyFx8P0ktVp8/MahEkIMMNa0f1gU34UdV3M97HplQ7y7Ia1QNZQCpFTQmtK/nG0SLWC5uw9sK6XT08FwTgPeIChKVha5mt8JmqaSZ06SlqZRFEkhTUlrNtSQPGF90KTLWjiS04ksASzAgWi0wTDZUEm+lAL49HYFcFxflmFdL+HrM9Mm702kuKIRU1Io3Ua1abyBAJpbu9xN9O0mao9KU0mturznW0BW+zLVr2GGsQPeLydD9Kh1ndnS1MeaCzUBAGqAFAqaAAAVPUxpkeBzOWev37QGeuT+OXwHzFLTE/ZlLoc2Ta9GWhlMrH0zOsWGrrFLiLJuNm6hqRjSCTJ+luwspKkn1Re84zDkvoEsjDeWxjYIx/hfg8xE1jaXHajg+gxCLMxpfwqYVrM0ia2pgs4SxQ3UoiWv8AuJ8xfSPgcslFYMwtmtrS5rV1CbzX9fyjVvs8WzplHWLNatrjX1TuHyz/AEgMJyvcz5/weW0tFCoglhfTKTmRkGGoQNWouIgGi/CDLnK3qs4IdbMye0wVNL6stQaCmNDXCNtWNBmyLuXrA3qJksC3cWHD2wIo79jz3wn4pNmS0WVLlsFSSrTHmsFtUUkBQCzEVvwANRWoMGkfCTbDz3Sc49QirES0YEXy5YGqehJY+RG3omhCWlmWrKtUNAFAqXLMfzYk/nETLQIz4Te3rWApeuQnp+h+qtAZSOpUo4qSjdRUXg4EbwSITnSdJtAWtF2b61iZdetdW1ea0pf/ACv26t9eKdsRaNsZsk3evcsUJ46sZHw5pizWlTWlzGVg4mWCoZWVhSyLhZIp+anrFfh9TMnZMqjKTgqHrcdaNGeCNLlnW1lcYi+npEeN7Qj8POtOpXeMRuWSP6RDVNUmmENrl5/lt2e8ZGlypizPVlKrkS5duWJZ/EW0aFanaLS6pAYEi64jctG3v2neOyF5Da2/ZS+Py0Anh0sZEz4lOc0laK1da+bK9JRW84sWNPCn84iVouktW3NlSjSXspBbEmmtM6fw3x6Fjf8AmeZ4hVaWzeMJXMPcfvxAJtrH+XMcfsxWhmTp00j1DrW1Fx7ZRVb69ILov7L6OHP4MolSgBMi0b1HcT/7jULXYjCbzD3ffvEymFprxjL5h6D78QLOD9XFk+DooNlJakqa2dHVa39RBZeia5H+p8ofLG7+n5wzaBF5XB+YesDlMLb3rtBxn5Y/594GVMPD9IXXRbgd4lih9Jai++h3RSd8KWcSs1fUAmGgaWhpVRWlRdUYiGGpZxXIOI9YtLItm9NoeI9ggav4RjaR8Dl6PInPJDJVFZgFVVpLJYUGCjE3C8mprF/h8ufpALic8uTMdigRF9QqQSGMw3LaWhoq1FcaxqhVKUNggqtQam441ERo4UGgsgeo1BfcLN1PEDMYPwU0D4OslaSg61sEmiEsScWYi058kkwvpPwr1lozTdVprKylVZWDYqQKioJB6gkYGNBaEDLlTcepgOjqKNcuaZwnuugVZPwIP8CmGobSdKcEoKW0StcKmWob/gxOg/s/KlAlJdlrMyrUS0QGprORaP5mNIoK8OKcBgaUsnLhN4D3fftALBeuAwJDVzTcw4k6e0J6LJPpC98nctLm9obNLWC5l5Z6Qvocv8JcMp5ZO/rAqfx6bvyXfQ7TANbYCbWhZTRgtQRdmB3xg6NImvNdFmTZaAS3YgrVg6oFVWZSAAVmEkXjVF0ejsC1gM55Z7IBo4/DW4bOXyz1gZmV0BaP8Elyy7KHttUNMaZadqC6rm8jxhBZMnUQ1bCXzPaGCLz/ABNyz0imjbNLuGXwQCcUmXO/Z6TRyLalhNY2Z7qC1cbKsBU77r4NonwCRLa2iAOSlXMwlzWhvc1Y3+boen5TjlmcHmJSppjSqcPgQG6dZien0ot5xbmMd/6R0d8SrZTHF+Ed0dFPp/z/APOrnaPMW0buN+U28CCLMFBccJXKbu+/eO0KlpsNo3MI4RBqgDEYJzDuYxDg2pASXpubNM5R7ifvpBROrubh5RiiMOq5pnMPX794tLcdVwl8w9YB66gZD1lm58JgyfUfvxDPqG1g+cHIOykC0azYpVcZvGe8wzQV4MQcx6UgSpqXhcVkzjYwfI3COsNeobR1ZmbtXthSUBY4cj7z3QzUW+HP57ICpKXhcBocxvSTVmZE3Lu/OC227ZmLbk318wLRiBLXLkG4wy6j6cTwnpAVZvAWkTWsqbL5ZXZ194tNmMVYWZl4m70/vFdEUGUmXJL4T4gjKL7l5nAesCuJyCpMamWZgnEn94X0129N9V8kwXsv9DWDS6UFwwl8s9fv3imkKPTe4XrN5Z6n78QZmnB5dywZqg2WzA517adYXms1giy2zPGOv3dDa0uuGI5Z6QDShSW56S24D16wKnjl3Cma1rKdp8wdkKaTMPp4cK8z6hDtjX/6nZ/pwCYv4f8A0xweYClqVyuHtnoMTzeo9oDOmGyLhyuae72/xDgra35zwDthfSmNgZuXwjvEIM05rlcG7H6eZzTvPt/mBTWN2TGXzT19v8RoshrxYtwrvhSeDdnxlbl7oFpqWpuUE00OTj5rdfaI0hjq5NovMY7iOkEBahz4TO3ui04tdmzp2wNJ4gplbJ2eU8bdfaILG2NnterfLPjCHKEjjwft6iBzSba59qN69hiGVV/QCMbPLyDu6/zjmB9RNnnbc3ZBqEJxbMb16xc1tjNtDxD5Zil2s+ZSWCVGzwThbrAZyG0o/Dv9Tgb36wzJc2RmyJxDqYpNJ9RMcXGf6YETxfPsD9M/RjL5bdff/MUINRkyzeUe4ef8Q1//ABx+YDMOH8M3j8g/fWBU3qLC+nqRMkmqbSmyPFLfz1AhXQdHNp7xjNOzO5wOv+Ib+LzbKWu2ZJOcm62lr/tr7RT4coFSSLzpHGfm/wDr84EpbT+rDnpNaF4z/KPYd1f0gEtGG/lry/J8/rDxYWsVzfMPbCjuAaVGzHGdzfd0C0tvSCqrWsxzHljtheUrW21myS+AdWpjDNoWsVznjPZCksipOrs5fEe5oFpy6blcYMt7734+Bd8VRWtHWfGXwr+UXqv04tvPSBy6Wzl5fXqYEWXriWAe/We4TNybiK7otIltbfWmZ13J2DxFCBQ5cs3ce66JVRaa5cycJ6CA3PxxLTZTUOtMyns3H2isuW1s60za/R8seMf6RagI4cG4D3RTR1HqPl2nyz8sfdIgTwfghZbWRrTMib06nxhErINqlX2h4lxs16YxSwKYDIvLPX7vgmjprtcNoeWewfdIFnPwRLlmyNZ8kviXqfEdo8o33vnfjEcq6ou4JfLPWLysxu435Z6QDeZPo1AvfgO0haVJ1Te3O5n1ffvDMo3D+FODrWKaIuq38U0ZPqMCS0mSZesdZsy809IFoqAILzlfmnuhgrfvzJweIFLJsb8szhHdFCbjp2CmSK4nN85ukK6PKBlLfwLzW69N3tDzsbXFmHCOkLaCT6KjWydBuMQJuOn9JElbWPG3Nbt+74Ho0tbK3jJL5rDH7/KHKm0M2c7h2wtozGwubZyty9TFCbaztvOmyVo14wfmtHSJKlVwwQ7RoIxa8a+L9vSL6MWsLnyy+2AbcZ/szfiEhaLSmL8RPFdjHQ9pikgDWuLdu8xMZZ1o/wBMPYvok0hm1Xvmdg7BBxONkXTMq8K9fMC0ci2cu06n5YiyMLAy5B16+8bOL/Fikqada6Znmbl3xAmt2zOVuTu94vIQa+XaNuPSIMsUGXl8J7veIabU5EyJrUyzMZvZ3e//ADDCzXrlmcO9P7wtLUX5cZvAe6DIB44OAxTNUW1IKQW9PK+EwYp3HzF3msGrZfadyfL94tIQWd2MzlnvMSZQtDDMOWe2kQNqXhe4pJmN6Y1Wydy9feGTMa1lbP3r2e8LSU/Dw5Z4D3GGKC3hzPl/RA1VEvC9wWhO3ppqnZpxgQaYzUOqePmQPRB+Gt3LXg8wxNNxuOJGTxAzU/l9i8qY1kXbpfM8/ftHTWNDcMJvNPX2/wAwXR75aXHLL4R1iZ2+44TOEbyICfl9gkc9F4Oaf7QLTHPpPcuV+aT13Uv/AKw0hN2bl7hA9Jr6b5sk3cOsCp/IuGNrBMw5rdvtC0xiJZybP5jdfb9I0an6sRuXpCumWvSbNkPbugSl4ryWtm1y9p8xuz2wheexsDZ5ZfE3cPEOgtb49od69kAcmxxbNO3uuihPFct4QMa8rMd7dIW0mtBs8Zfd3CH1JtcWc717YV0gmwublbx3iDJQ8VyAsh/08Jm5uoiZgv5eaXwt48w0ZZ88fEN9IDOBHXNL4h1EQ0qp1xK2TTl4TOW3cPMTpKG0mTaDlt2nzf7RY4f7ZnH9Qi043r4mLx+ICXPWxRpRs8OX5R6+/wCsS0s21vXaHlHsPnDx+cHZrsRlPMPWBTmo6XjafMPY3/ECJvvYDLRrIvGROUevv+sc6N6i3jO3KPb7/pF3a7EZV5h3MfukcWFtb12jcw9hiGpeL/NrEyw1ka25eX594HORrSipvEzl+0ElsLIvXJL4z1jphBdMvGMx6CKRTPXcrANP0J5kuYlptYADVAvIoL918A+GyZokp6loOZcwuAFNGLAsKjEVOMaZp9OK7zC8wj6ck3r1ECJ6jgMWXtHWfMOFentCzIxY6z7M7k3P7YQZgLRy5l3HpAVUW+HI3Ce8QLTrAY9FrWaZnO5Oz2hRZLUGs+zl9nU+IfKCoy5uxu0wpY3XZE4D3H7rAlNX83BFlNXNMztvTp7RTR5LWzfMySzmWuLU3RaXe9CoAtG+wcbJqKeIrIpU4ZJXLPVvvzAsuH44hJmjGh1pmEziXrFPTNo3vmTjHSGWUdBxcowsq/iN7y+X7wJS3GrnemaYvhM4xuaOkSNd72zjmfQsXdaA3cEzg+oRdDrtdxrwfSIDacPW8E8gX3tlHNO4xXR5Ytvedp81uxd+/wB4YAqMDgeAbjFZBo73HajhHy1gFU4YFpQsi/hXnN16RVEW0b+Y3Nbt+74bqaYNl6DcRApNbbZrpp3L2CAVTh+RdZa0F/DL5rdT9+InRZS3/wAT81up+/MGANMGyyty9xiZNqpzZ33LENOpw8f3wKrIXxivMaF1lLZOXCZxtua773xoS3agz4J274XkVMts3NHD3GBFU7/sG0hLXDnHG3aIFo0lbC3LlPEesPEm1xZ13r2iAy62OLI+9e6KVVOM7by37ulrBM3U9sJaNJT01NFyS+vdGqGNo3tn7l7RCWi7FLzlXiG4xBTU46byqyErlTM3CekRJkpZXVTLL4TvN8MWtbHibjHSBSH1Fv4JXGOsCy41cmZJSmVMW4D1jombMFMwzNxjrHQKpgHImPbOrM2o4k+UPOMQsxwmV9mOJevvBtHlLbfVG1G4fKEdMlLZNw2Y3fUY0c9pSsLazKyGcMwsttDxqOGLVeg1TguMwdbsINJlC0bhtTuHy45UFBcMi7h1hBHUpy11FZDNQ6vFM5g6wW03T5fM8+0W0YCj3DaTNw6wXpcOXuHWIWp45dxdHNDcOZzfq9v8wT1GrgMRzT09opLbN/1d31Rf1TU4YruHQRRGOXcS0Zj6YuXI3NI3ndT9INaNrg2nzW7Pb9YFos8+n+Tbh3GJ/e2tY8XQdvtGTrUnL53KaOxsDJs15jdfb9IZdzWn4eY8xu32hNNKYSxfwAYDrBf317WPGdw7YodDl8y+hsfTTZ5Exdv5Ugk2tDs8G3tCmj6WwRL+BIO2mvRtbr/KBHS5JlVsrs+XvPiKzAbJ2eWbuPX7pE6NpTWEv3S/0wjp89qG/hmfzECY7UBb/wDTxXhbp7wDTQfSfZ5H4DW49awUTmricyfyEB0lyZb3nJM3+YMU5obCG1y8/wApu33hZpdE4Mi8o7j1r+sPVNcTmG89sLaRsjecnU9RAzS8VyLhDaxTOeSez3/SF3Q2BeuWXyj3da/5h+xrYnOeI9nvC4l6gxySt57veBFV/LBERq4jE8k/3gGlK1kGuLS+VTiH35jRSQLW/M3EenvCmkyhYXHGVvPePMUzRV8l4QJkah1jhM5fmJdWrmOdOWOgh6Zoy034PvP94DNkCu/aS958eYgVa0kCAamZsr8A3MIrpCtbTWfaDhXsbxBzIFn/AGTd57hE6TIW2t3NX/4GKFUp67kAmS2K1LPh2pub2gU8lWUs7gepiQgvKHxjDv7utnDcf5xXSNHW3LuG1P8A+tohaa1PXcLpLayNaZkl9ncfEX9Fra60zM/Z09oMujrZwGVP/kY4yhbW4Z33fSYE28+e7gVWW1AbU3Bd6f2hefKa0orMyzd69VP+YdSULIuGWXuHWBaRKW2uqMJm4eIrFNWPXsUeSa4zMy8S9IEso41fJM4xuYQ68oVFwxXcIXdB0Gzm7vqEQqq1yC+lrG983zPphVpeuRVtmOYe47/6Q9ZFo3DONw7RCg2mA2XQdxislLZYSBXE5zzT2/d8LypQ68EvmnG0fvxDhe/dmO4dIS9Y13ZJW4dxiG6dpjBliuO9uc0BlSFttfulnat9X34iTpLWseJtw6QKTpbWmv4Ze4fVA0qaofniHnyFobxlfmt9/wB4j00tsLs68xu2BzdOehv3NuH9oEumvbN/Eu4dsAqKoz/fEZEpLPDlbjbcY4SEttcm0HEewQudNezjwvuG8iL/AL49s38YP/YIF2ascb7+JcSUpgmQ7z1jtHkJafVTaHrhYX9ICNKamPA38xBZWkNba87T/wABANVQ8f2W/dkpgmCbj3XxErR0qdVM78J6Ry6Q1nE4D+cTImGrXnO+/wAQM/KHicmjpQaqYS+A7zHaNo6WTqpmmcsniMWDGgvOEree4x2jE9Tmmbz3GAlw8dQXGjJXKmI5R6QukhLBNlMszlnuh5R5O7ef7wCUv4RvOWbvPcfMDO04zsT6C2jqpnHKPYPukD0WSvprqrl+V0PWGrGvidoOI9nvFNHkiwMch4j3e8Um1h0I9BbWUZjyvphfRJQ9Nbhkl8vz1+6xp+gLW/N3HtHmFfh0kekmOSXvPX3iEVfx6Anl3YcTcHmJhltHFDjnbeevvHQKv9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4" name="AutoShape 26" descr="data:image/jpeg;base64,/9j/4AAQSkZJRgABAQAAAQABAAD/2wCEAAkGBhQSERUUEhQWFRQWGB4aFxcYGCAaHBcYGx8bHBcdFxgYHyceFxojHBgXHy8gIycpLCwsHB8xNTAqNSYrLCkBCQoKDgwOGg8PGiwkHCQtLSwsLCwqLCwsLCwsKiwsLCwsLCwsLCwsLCksLCwsLCwsLCwsKSwsLCwsLCksKSksLP/AABEIAGsB1QMBIgACEQEDEQH/xAAbAAACAwEBAQAAAAAAAAAAAAADBAECBQAGB//EAEMQAAIAAwQJAgQDBwMEAQUBAAECAAMREiExMgQiM0FCQ1FSYRNxBVNi8COBoQYUcrHB0fFjgpGDosLhsnOSk7PiFf/EABkBAQEBAQEBAAAAAAAAAAAAAAABAgMFBP/EACsRAAIBAgMIAgMBAQEAAAAAAAABEQJRITHwEkFhgZGx0eEi8XGhwQNCMv/aAAwDAQACEQMRAD8A+laGPwgNbK4xXcxhxc3Fn7l7IQkaMljKmEzlHc90OLo6VypmHJPSOR6FUS+e4Bo7URb22a8Q6mCzJl5vOc8Y7YBo8hTKGquT5Xnr/WDNIFrKNoeV9EDTiXzBaJM/DTW4JfMEFmzRQ6wwfmdYBo0oWEu5cvl/z6wwyi+7ew2fiAcSBkTRZXWGEvm+334jp05bDay5JvN8/fvBdEX8NDThlnIPEdOTVa45JvCOogJW0cdLSuZcV5p6Qtp2kJ6T0Zcjc0n9IbWv1Zk4R0EB02vpPm2c3cOsGKYVS8hv3lLQ1kz12h7aQtMnJ6eZK2F5h3GNAE2jnzDcvSAaXX0znyfTuIgZpalct5QaUlrMmc8Z7YBN0hDLF6YSjidzCv8AKNEq1sZ9oe3sMKPWwM+SVvXugWlrDlv4ljpCE4pxDfvgM2elBlzS9x6isOXk0NrO29elYDPJsrmxlbx3CApiV5BPOWycuWbwt3XRM2ahYZbpictun3dDsxDZObB+IbzAJ5Nd+eXxDxAiqT+wf7wtMBlblN1iukT1tpQDafKbsbx+kFZ9Xfkmcf1CIn7Rf/qjj/0zBmlE9bHB1phwjCS24+0Q00W1uO0bkt2H7p+cGVhZx4W5h3GKz2AdLxtDzD2N/wAQMrPrYCk4WRcckvlHqfvzENM/EW5sX5R6dIJaFMRkl8w7mMTaFtbxnfmHtMC3wv2LrOrS5+A7LzC06YagUfJN4OpEMSmFBeuWXzD1MDnEW1vXCbxn6YMUxOWoCGebRumZ14B0hczDUmzM2czhXuHnCGmIrw5lOYwCYR9Ozm7z3LAUxbUDP7w1o6szN0Tt94WM1jMOrM2Y3JuY+cIYJFo5c469sKgi1Wi7Ntx3NAlMWGg71GpMzns7feFkd+2Zkldnc1N8NgC1gubtPbCtBapRdmnAdzmIKYsMDSHqNSZmben94DKd7bGy+WUcydWpF1QWsFzPyz0ikqlcFySuWe5vvzFGEOF3uXe3Q6r4OM67zA1ZrbarZ04x2wcAdBi/KPWASRWY1wxl8s9sAsnh3ucXeydU5H5g6x0pmDvq80c3/TXx+sXdNU3cEzl+Yuq67Xcwcv8A0x90gJWPu5T1Ws4DL849faBSWa01y7Ruce0eP1gvDvyHgHWLaKptPjtTwjsEQYQ/YuHaguXLL5p7j4/TdEyGIJyZ5nNb+3+YYsGgzYS+EbmispmtHPnmbl6RSzg/LsUWcSBs8EO1bz4hWSTZOz5o2jd/t/mHkZqDPllbl6mKaKrUOfNN7e81iMqqST88Ado2uXnHG3aPEBSvpnZ4TOJu4xogNWuvmU8HSAaMG9MjX5u9e8wCqw6b+DBtW3ytoN7dn8oBJJ9Pl5G69Y0XRrXHnBxXtIhXRwfT4sj717jFCqw6f0IVNo7LP2t2DzCmhIfSTZ5E4GOHmuMaLE2+Ladw+XCui1EpcdmOIboBVYdP6cZRry8X5bf3gcpSVXZ5ZXKbr7/5h9ga78W4+ohXRz+GhvySePz9+0Aqm19A9IQ2GyZZnKP863f0g6SzdenDyTv/ADiJ2U/9XmeTEy2uF+6XxnrANuPoW0uU3pveuzflEf1/XdDKy2tYjOOSez3/AEiumH8J7xkmcw+d0FWlReM4O0PZEDqez1sJ6RLb0jfwV2XQ9YcsNax4vlfTC89x6ZvGyPMPXp/SGbYt4rtPmHs+74obcdbcDpMthTWOVeV7x0C9W5b1yjjPmOgZ2W/pAJc0WTeMJ3M+v794Y/eltYjMvM8CFJejgq1xu9bBKYPdDbprYHOvAOgimqo79wGi6QvpKLS5TzfPTdDB0hLQ1kz/ADT2wjo+mAOJNDX0netkYCZZwx34xqWTa4rm7V7f/cQzU1L5mdJ0hLC6ybOXzD1Nbv6QX95S1mTMeZ9JidFUmUubZruXcYYCG0M+dty9sDVTUvnvE5GkJ6a6yVsJx4f4i0zSUsG9L1e60a3/ANYJo5PprnySu3rBp1qyw1+McPQwDan2KLpCUF6YpvPQRSdOSw16ZJvXqKQ7IViqnXwl71gekq3ptnyTd69YDaU+yP3hLRvTMNx7RANLnr6bUK5TwnqPEX+I6S0uXMcBiVFoAsLysuoBp5ECl6UZuih9bXklqVG+hw/OApiVy3jzTktcOb5bdphKc6hThlTltjajUJNo5s3f9MJacfw2N+UcXRoEoalct5KzVtYDO3KbpA3mqVW7dJ5Td337wzZ1h/G3H9MDrqj+GVx/V9+0Amu1rhjOXp3cloU0qaLrjnl8phv+/eHC48Zm5hhPSXBC4ZpR2h7vv2gxQlP0cX1Tc2SZyj3fftF5k7WwbaLy6cP3dF3Asm9cszmHeYzdG08tpM9CVspMk2dY4MhtX4m8flSBZVrmj6+rg+R+DyItpE0201X2nYPlt+sVYiycuzfjPURM9hbXJte4/LMCLPK5Z5rHhmZRwruJgZnMHW6Znbcu9T5gqlbPBl6nrAp4HqJkznr2NECjKL9iVnPQaszLK3J3HzEmY1tTZmYzOz89/iICiyLkwl7j3R1BaW5c0zhPmKMLagP6z9s3hOMvzTfC82Y1oCzMyTcSnVa74utLrlwl8B3kxjftJpjShLaWVU2yCbGK20Lih6qrDxAlKU5ag2vUe1lfOOJO33hczG7W2b8S9whwIK4LmXlnpC01fA2czlnuX7rAtLVu4UzmtZWz/MXsgKOxfA7McwbmP3SGSNfdtByj2QCWKGv+n8s7m/8AeMAmoy7hrbVy8Tc3xGTp/wAcEgrbUm0ksmy5NlVJLM1BWyKgGlSKi6NwG/8A3Hl+Ix3BOlrjdo44es1KXf7TfAzS1bvcbTSCwBFkg2yD6xvB8gXj+cD0dzabLhLxmnofH+IX0GX6M5pK1CEPMliyNW+k1R0ALIwG62QLhc/JrU5r1lcI6kQNJ4P3ch5hobkyuNs3UeIqjEu2TOp2rdg30/WGVY0Ofj3LuMUkE+o+fMm5e0QIng/PEVaYbPBkbmN19ovKc222e1727B4wg7q1g58j9vWLKGtnPtR2/LEC7Sx57wNSQNngOJtxgMgG02zzt3dB+kNgtZ48nVev8ojR0Np8+1beu9RAKqExUA/6eWXubuMTKU37PGZwt19/+IaKGgz4S967mgcmtTmzTeIdYhdqVqxRVN2z4eW394Ho6GzwYzeWx4j5/wARn/FJrDS9DoWpW8Wuq2ReLhed8a0vA44zuP6oo2sNWOskm70zevKb26wDRpZ9PhyzOUTxHfWGpMsLcooNS4PTE+IHoo1P/wAvGe8wG1h0tZnGWbWK7T5J7Pf9PzheQh9MXjZ/KPXrX9Y0CNYYZxzD2wnI2eIyHmHuP3SApqw6W4hyjVxGY8n6PeA6JLb0kv4JfKrv61v998MEi3iNp8w9kC0Rx6aXjZpzD9/lAkuOm5FZkpqG/wCZyx9/2imjsWVWVyVZZRBEsXgm4j8iPeL/ABKbZlTGBW5Zh2hPCThvhH9mkpokgEqSElLnIytZwHtAbT1Fx+ejem97ZZvAOpg6o12s2I4F7YDOpZN64TeM9YLLI6pwcR6QDy9C2mSnEtr32bcK9YOqPbzPtO1Oz2imnU9Jzq5H3mDAC1w5/PZEE/Hru/AuZbUXWmZRuTz4iI40ouXKOvmOgbx0gWi6Qlk6yYzeYd7Gn3vgx0lLR1kzLzD0EW0S1Q0t55nb3GDKDjr8J4YphtS/J5lZ6/vgNV2Excx73b+gj0H7ylo3pmG89sYRB/ebWtdbTEb0nsR03j7pHoyxtHPnXevaIBxL57+IloU1fSUauTzuPtDPqra4c3Q9sB0ZiJYzXI3ENxh1WNrizdw7YCt4vnvENGmL6a5ckvhPU+IKZimoouL8DdI7QQfSTHZpxdDBK6wxzNx+IFqjaYORMWwty5ZfLYxGlOvptcMr8pvO+LSG1F/glcfmO0qYCrCt5EzmH+X5iBP+voR+LODIegxAGzYYizjS7GB/DSBoqimEl12bbiBj+WO6GPiTD93OF/pCls8TKMPzidHYeg14uE8ZzumMMN+H5wCfygcM8Wjcc45LdsLaTMBlNcch5RGB6wwWFrhzjmHshQ6YjI6q6Myo1oCZUqa7wMD4MC05rkaHq6wubMeUe2Fpk6i4Nll8umDH78w2GFrgz957YV0xh6ZOrgvEe6BmnNYWL+uajVfM/B7ws8w0Gq/JOUd/v/xDZpXgzNvPSEtJnpLQu5lqqrKJJNAKNfUmBqmLakdM1qUszOPhXr7xh6LNP73OID1Z5e5eE060rfdG1LmIwBBQg2yCKkEbqEYjpGFooH7wDq3s/Cd05B+cCUxORvzHahFmZlfs6jzFZ01rVSszajs7PfGCMFoblwfgPWM74n8XkSXUTHloS4a9DcoWhY9FrvNBAymrDf7w1nLMyHenX3jp01i6ar3TDxJ8s+YEjKZdRZIMsmoQ3itxB/rBnUeoLhtfln5Z3f0gbwtcuZrEDVfBeJNx94GztaW5sz8a9DBZZFBcMo5Z6xE+6Yl3E3LPYYGVnle9gQmtTA4SuYOv37Rg/tWC6Jdh65vet4lzCMMKEA+aRr6P8UlzGZEarLYqPTPC9GoTc1DcSK0NxgHxbR7ZRb6fj11NxR1/8oF2lnHexpLPbp283/1AXmG2BQZJnN+pd9P03wbRnJVTfesrhG+A6ZpglfiTGKqqTakqO5f+STdTGtAIClq3ewYzTawXODtj206frC3rGmC7M809R4/SC6N8XR5lgGYsy5rDy7DEUAqocC0BdeK03xMytaa2yfcvcsCUtPTCGabWCZ/mt2+0IS5pOkNkuky+Y3fM8eMI0yxt8e06L8uMvQ5jHSJ2a6TKHD1mMfy1hALWJb4k5Vpb/h6syh12OrM1DW64WmQ/7RBgxrwZZXE3cfEM6Vo3qo8trdGJWurdVbiPINDCXw3TGmVraDqJSzACtzq5rTwbmXwwMBS9cw1T/p8ze3WKSq22ycvc28CGGqO7mb16wNAbRzcriHWIaTz1vLFTQ7PB+Ftxiiy2Mxsm0HA3yx5wggc/VhM4x3RMl9d61zri/wBAiklpPW8XsmzwbP5bdfeCykNpsm0+U3YPOHiFpnxGUFIM2XUIRT1h16V/SLp8XkWz+NK2vzx8sb6/r+UA6sH6DCWSoyYKdkevvApUptalnPM5R8ebvbdAj8e0dUqZ0q5AdvU3Y0AvJ8CBfCPjKzWdWRpThi1iZMoSjAUNxI3EHeDcaXRICqz9CfxJG/eJOGrYOzOBmIourfj+ca8uW1DeMZvK8+/+IzPiMwCaWBU2Zej8ZPPvv/2/lGvoxFGvXPMGc+YDaePqxFlq4/L5Xn3/AMxWWjWTrfN5f1fftANP+KKjJLQK817FFEw3AGpZyAbC7qkYkAVgGhfFLTNLmIJbgTSNcsri1ijgX0NxBAO8ihEUqeoVjVCNXMcV5Y3iFtFV/TF7ZW4B3GGFda8OKcRhMfEZMqWPVmSUzjXenEaYwJMLpuVmOWHtZn2nYvZANHVvTXWfZrwr1hZf2h0cklXRqPfZV3GWmKqaxnSvjLsltJIMlEUMxV1dr9Yy0IqwW6vdeFvF4KqV03Gt8dtDR59WeliYME+WfED/AGfRhIVbTijGgATATW6isI/EvjejTZbKk6SzM9kAG8lgAAPN+GMPfAKemwNm5t6k4m1/5QJPx9Dk2UwB1pmEzs6+33ujpStQa0zl9m/DdAvifxCVKGuyKTbCrYJZiaXKo1mPsIy5OlaSqLNMqWyn0yZSo3qqu6hrZmPgSt3QE0vFnD0a+lS29J6tMyTcSu4+BDYlmuaZmHEm8e0ILOR5VpSpVkmkEIbwTd97oLpfxGTJvmvLliq5ls4jyb4EeXXcRMkkBb3w7l8+I6M+Z+0kggWLT+V0eYRfheFoY6EGlULmRMmEq06UqFntenKcORW+y5c2K4VAqOtb4tKkvJouj+i0o2TZmLMrLriEKqbS1qaGlKkA0oBrya1ObO/EIujaoxwl8Q6xTLS0zzMgPnmqisdIegVWYWbDIDUgXVrdiLof0j9oJRY+gPXYONWXKJFaUIZzqrQi+pr4OEMaZoLTZDIrlGtuQ1qtCJhJoK40qK+aw7KkKgVUFlQVAAegAAoBEK3i/R5+X8P9ZQ2kqhCo9mUJTlQa5nJAtsMAaAL0rfDWjr+6vRRMaQXw9J3Mk2a3A67SzfdeVoKXG59Dqf7JnGe6GywtnDaDmHsH3WAqSx52MjR/jqiUoSVOmMEGqujsMD3TLK4jGsVOk6W5ulSpQqc6vMOArqoqjrxHdGpIYBBhk+YesMMRXdieYekCPNmFosrSLItTRllUs6KcK3XlzX33wOb8FBDOTMM8lyJ3pAMKAgKBSgShIKYG0a3msa2ikemmXJK4zuP37RY0rw4zOMwNQpZkS5WlkIHaW6VlFgsllIUMGFkl2q1VpQgVrjdfed8aSVLmK3qWmeeqqJdoklixuUE0AYVOArjfGrIIoMuWVxHrCf8A/mKjaRNtAmar0FcgUUovWra1/joIEj5ZA5s3SpzaqvIl2hrFVM06tKqtbMv3ap8CA6X8ClmUAsuYrS5blJgC2gwN7MwNp68Va2qmtaxu6t2TFd56QrpIFhsuzfr1gSmJyFpXxicu10fSLYcWvTEt1JsYqbVb8aEXA33wnpmlaY6ELKEpLI1pjK7EV7EIC/8A3GNsUtYJtBwns/lAJygyjl2faesBSsVyFx8P0ktVp8/MahEkIMMNa0f1gU34UdV3M97HplQ7y7Ia1QNZQCpFTQmtK/nG0SLWC5uw9sK6XT08FwTgPeIChKVha5mt8JmqaSZ06SlqZRFEkhTUlrNtSQPGF90KTLWjiS04ksASzAgWi0wTDZUEm+lAL49HYFcFxflmFdL+HrM9Mm702kuKIRU1Io3Ua1abyBAJpbu9xN9O0mao9KU0mturznW0BW+zLVr2GGsQPeLydD9Kh1ndnS1MeaCzUBAGqAFAqaAAAVPUxpkeBzOWev37QGeuT+OXwHzFLTE/ZlLoc2Ta9GWhlMrH0zOsWGrrFLiLJuNm6hqRjSCTJ+luwspKkn1Re84zDkvoEsjDeWxjYIx/hfg8xE1jaXHajg+gxCLMxpfwqYVrM0ia2pgs4SxQ3UoiWv8AuJ8xfSPgcslFYMwtmtrS5rV1CbzX9fyjVvs8WzplHWLNatrjX1TuHyz/AEgMJyvcz5/weW0tFCoglhfTKTmRkGGoQNWouIgGi/CDLnK3qs4IdbMye0wVNL6stQaCmNDXCNtWNBmyLuXrA3qJksC3cWHD2wIo79jz3wn4pNmS0WVLlsFSSrTHmsFtUUkBQCzEVvwANRWoMGkfCTbDz3Sc49QirES0YEXy5YGqehJY+RG3omhCWlmWrKtUNAFAqXLMfzYk/nETLQIz4Te3rWApeuQnp+h+qtAZSOpUo4qSjdRUXg4EbwSITnSdJtAWtF2b61iZdetdW1ea0pf/ACv26t9eKdsRaNsZsk3evcsUJ46sZHw5pizWlTWlzGVg4mWCoZWVhSyLhZIp+anrFfh9TMnZMqjKTgqHrcdaNGeCNLlnW1lcYi+npEeN7Qj8POtOpXeMRuWSP6RDVNUmmENrl5/lt2e8ZGlypizPVlKrkS5duWJZ/EW0aFanaLS6pAYEi64jctG3v2neOyF5Da2/ZS+Py0Anh0sZEz4lOc0laK1da+bK9JRW84sWNPCn84iVouktW3NlSjSXspBbEmmtM6fw3x6Fjf8AmeZ4hVaWzeMJXMPcfvxAJtrH+XMcfsxWhmTp00j1DrW1Fx7ZRVb69ILov7L6OHP4MolSgBMi0b1HcT/7jULXYjCbzD3ffvEymFprxjL5h6D78QLOD9XFk+DooNlJakqa2dHVa39RBZeia5H+p8ofLG7+n5wzaBF5XB+YesDlMLb3rtBxn5Y/594GVMPD9IXXRbgd4lih9Jai++h3RSd8KWcSs1fUAmGgaWhpVRWlRdUYiGGpZxXIOI9YtLItm9NoeI9ggav4RjaR8Dl6PInPJDJVFZgFVVpLJYUGCjE3C8mprF/h8ufpALic8uTMdigRF9QqQSGMw3LaWhoq1FcaxqhVKUNggqtQam441ERo4UGgsgeo1BfcLN1PEDMYPwU0D4OslaSg61sEmiEsScWYi058kkwvpPwr1lozTdVprKylVZWDYqQKioJB6gkYGNBaEDLlTcepgOjqKNcuaZwnuugVZPwIP8CmGobSdKcEoKW0StcKmWob/gxOg/s/KlAlJdlrMyrUS0QGprORaP5mNIoK8OKcBgaUsnLhN4D3fftALBeuAwJDVzTcw4k6e0J6LJPpC98nctLm9obNLWC5l5Z6Qvocv8JcMp5ZO/rAqfx6bvyXfQ7TANbYCbWhZTRgtQRdmB3xg6NImvNdFmTZaAS3YgrVg6oFVWZSAAVmEkXjVF0ejsC1gM55Z7IBo4/DW4bOXyz1gZmV0BaP8Elyy7KHttUNMaZadqC6rm8jxhBZMnUQ1bCXzPaGCLz/ABNyz0imjbNLuGXwQCcUmXO/Z6TRyLalhNY2Z7qC1cbKsBU77r4NonwCRLa2iAOSlXMwlzWhvc1Y3+boen5TjlmcHmJSppjSqcPgQG6dZien0ot5xbmMd/6R0d8SrZTHF+Ed0dFPp/z/APOrnaPMW0buN+U28CCLMFBccJXKbu+/eO0KlpsNo3MI4RBqgDEYJzDuYxDg2pASXpubNM5R7ifvpBROrubh5RiiMOq5pnMPX794tLcdVwl8w9YB66gZD1lm58JgyfUfvxDPqG1g+cHIOykC0azYpVcZvGe8wzQV4MQcx6UgSpqXhcVkzjYwfI3COsNeobR1ZmbtXthSUBY4cj7z3QzUW+HP57ICpKXhcBocxvSTVmZE3Lu/OC227ZmLbk318wLRiBLXLkG4wy6j6cTwnpAVZvAWkTWsqbL5ZXZ194tNmMVYWZl4m70/vFdEUGUmXJL4T4gjKL7l5nAesCuJyCpMamWZgnEn94X0129N9V8kwXsv9DWDS6UFwwl8s9fv3imkKPTe4XrN5Z6n78QZmnB5dywZqg2WzA517adYXms1giy2zPGOv3dDa0uuGI5Z6QDShSW56S24D16wKnjl3Cma1rKdp8wdkKaTMPp4cK8z6hDtjX/6nZ/pwCYv4f8A0xweYClqVyuHtnoMTzeo9oDOmGyLhyuae72/xDgra35zwDthfSmNgZuXwjvEIM05rlcG7H6eZzTvPt/mBTWN2TGXzT19v8RoshrxYtwrvhSeDdnxlbl7oFpqWpuUE00OTj5rdfaI0hjq5NovMY7iOkEBahz4TO3ui04tdmzp2wNJ4gplbJ2eU8bdfaILG2NnterfLPjCHKEjjwft6iBzSba59qN69hiGVV/QCMbPLyDu6/zjmB9RNnnbc3ZBqEJxbMb16xc1tjNtDxD5Zil2s+ZSWCVGzwThbrAZyG0o/Dv9Tgb36wzJc2RmyJxDqYpNJ9RMcXGf6YETxfPsD9M/RjL5bdff/MUINRkyzeUe4ef8Q1//ABx+YDMOH8M3j8g/fWBU3qLC+nqRMkmqbSmyPFLfz1AhXQdHNp7xjNOzO5wOv+Ib+LzbKWu2ZJOcm62lr/tr7RT4coFSSLzpHGfm/wDr84EpbT+rDnpNaF4z/KPYd1f0gEtGG/lry/J8/rDxYWsVzfMPbCjuAaVGzHGdzfd0C0tvSCqrWsxzHljtheUrW21myS+AdWpjDNoWsVznjPZCksipOrs5fEe5oFpy6blcYMt7734+Bd8VRWtHWfGXwr+UXqv04tvPSBy6Wzl5fXqYEWXriWAe/We4TNybiK7otIltbfWmZ13J2DxFCBQ5cs3ce66JVRaa5cycJ6CA3PxxLTZTUOtMyns3H2isuW1s60za/R8seMf6RagI4cG4D3RTR1HqPl2nyz8sfdIgTwfghZbWRrTMib06nxhErINqlX2h4lxs16YxSwKYDIvLPX7vgmjprtcNoeWewfdIFnPwRLlmyNZ8kviXqfEdo8o33vnfjEcq6ou4JfLPWLysxu435Z6QDeZPo1AvfgO0haVJ1Te3O5n1ffvDMo3D+FODrWKaIuq38U0ZPqMCS0mSZesdZsy809IFoqAILzlfmnuhgrfvzJweIFLJsb8szhHdFCbjp2CmSK4nN85ukK6PKBlLfwLzW69N3tDzsbXFmHCOkLaCT6KjWydBuMQJuOn9JElbWPG3Nbt+74Ho0tbK3jJL5rDH7/KHKm0M2c7h2wtozGwubZyty9TFCbaztvOmyVo14wfmtHSJKlVwwQ7RoIxa8a+L9vSL6MWsLnyy+2AbcZ/szfiEhaLSmL8RPFdjHQ9pikgDWuLdu8xMZZ1o/wBMPYvok0hm1Xvmdg7BBxONkXTMq8K9fMC0ci2cu06n5YiyMLAy5B16+8bOL/Fikqada6Znmbl3xAmt2zOVuTu94vIQa+XaNuPSIMsUGXl8J7veIabU5EyJrUyzMZvZ3e//ADDCzXrlmcO9P7wtLUX5cZvAe6DIB44OAxTNUW1IKQW9PK+EwYp3HzF3msGrZfadyfL94tIQWd2MzlnvMSZQtDDMOWe2kQNqXhe4pJmN6Y1Wydy9feGTMa1lbP3r2e8LSU/Dw5Z4D3GGKC3hzPl/RA1VEvC9wWhO3ppqnZpxgQaYzUOqePmQPRB+Gt3LXg8wxNNxuOJGTxAzU/l9i8qY1kXbpfM8/ftHTWNDcMJvNPX2/wAwXR75aXHLL4R1iZ2+44TOEbyICfl9gkc9F4Oaf7QLTHPpPcuV+aT13Uv/AKw0hN2bl7hA9Jr6b5sk3cOsCp/IuGNrBMw5rdvtC0xiJZybP5jdfb9I0an6sRuXpCumWvSbNkPbugSl4ryWtm1y9p8xuz2wheexsDZ5ZfE3cPEOgtb49od69kAcmxxbNO3uuihPFct4QMa8rMd7dIW0mtBs8Zfd3CH1JtcWc717YV0gmwublbx3iDJQ8VyAsh/08Jm5uoiZgv5eaXwt48w0ZZ88fEN9IDOBHXNL4h1EQ0qp1xK2TTl4TOW3cPMTpKG0mTaDlt2nzf7RY4f7ZnH9Qi043r4mLx+ICXPWxRpRs8OX5R6+/wCsS0s21vXaHlHsPnDx+cHZrsRlPMPWBTmo6XjafMPY3/ECJvvYDLRrIvGROUevv+sc6N6i3jO3KPb7/pF3a7EZV5h3MfukcWFtb12jcw9hiGpeL/NrEyw1ka25eX594HORrSipvEzl+0ElsLIvXJL4z1jphBdMvGMx6CKRTPXcrANP0J5kuYlptYADVAvIoL918A+GyZokp6loOZcwuAFNGLAsKjEVOMaZp9OK7zC8wj6ck3r1ECJ6jgMWXtHWfMOFentCzIxY6z7M7k3P7YQZgLRy5l3HpAVUW+HI3Ce8QLTrAY9FrWaZnO5Oz2hRZLUGs+zl9nU+IfKCoy5uxu0wpY3XZE4D3H7rAlNX83BFlNXNMztvTp7RTR5LWzfMySzmWuLU3RaXe9CoAtG+wcbJqKeIrIpU4ZJXLPVvvzAsuH44hJmjGh1pmEziXrFPTNo3vmTjHSGWUdBxcowsq/iN7y+X7wJS3GrnemaYvhM4xuaOkSNd72zjmfQsXdaA3cEzg+oRdDrtdxrwfSIDacPW8E8gX3tlHNO4xXR5Ytvedp81uxd+/wB4YAqMDgeAbjFZBo73HajhHy1gFU4YFpQsi/hXnN16RVEW0b+Y3Nbt+74bqaYNl6DcRApNbbZrpp3L2CAVTh+RdZa0F/DL5rdT9+InRZS3/wAT81up+/MGANMGyyty9xiZNqpzZ33LENOpw8f3wKrIXxivMaF1lLZOXCZxtua773xoS3agz4J274XkVMts3NHD3GBFU7/sG0hLXDnHG3aIFo0lbC3LlPEesPEm1xZ13r2iAy62OLI+9e6KVVOM7by37ulrBM3U9sJaNJT01NFyS+vdGqGNo3tn7l7RCWi7FLzlXiG4xBTU46byqyErlTM3CekRJkpZXVTLL4TvN8MWtbHibjHSBSH1Fv4JXGOsCy41cmZJSmVMW4D1jombMFMwzNxjrHQKpgHImPbOrM2o4k+UPOMQsxwmV9mOJevvBtHlLbfVG1G4fKEdMlLZNw2Y3fUY0c9pSsLazKyGcMwsttDxqOGLVeg1TguMwdbsINJlC0bhtTuHy45UFBcMi7h1hBHUpy11FZDNQ6vFM5g6wW03T5fM8+0W0YCj3DaTNw6wXpcOXuHWIWp45dxdHNDcOZzfq9v8wT1GrgMRzT09opLbN/1d31Rf1TU4YruHQRRGOXcS0Zj6YuXI3NI3ndT9INaNrg2nzW7Pb9YFos8+n+Tbh3GJ/e2tY8XQdvtGTrUnL53KaOxsDJs15jdfb9IZdzWn4eY8xu32hNNKYSxfwAYDrBf317WPGdw7YodDl8y+hsfTTZ5Exdv5Ugk2tDs8G3tCmj6WwRL+BIO2mvRtbr/KBHS5JlVsrs+XvPiKzAbJ2eWbuPX7pE6NpTWEv3S/0wjp89qG/hmfzECY7UBb/wDTxXhbp7wDTQfSfZ5H4DW49awUTmricyfyEB0lyZb3nJM3+YMU5obCG1y8/wApu33hZpdE4Mi8o7j1r+sPVNcTmG89sLaRsjecnU9RAzS8VyLhDaxTOeSez3/SF3Q2BeuWXyj3da/5h+xrYnOeI9nvC4l6gxySt57veBFV/LBERq4jE8k/3gGlK1kGuLS+VTiH35jRSQLW/M3EenvCmkyhYXHGVvPePMUzRV8l4QJkah1jhM5fmJdWrmOdOWOgh6Zoy034PvP94DNkCu/aS958eYgVa0kCAamZsr8A3MIrpCtbTWfaDhXsbxBzIFn/AGTd57hE6TIW2t3NX/4GKFUp67kAmS2K1LPh2pub2gU8lWUs7gepiQgvKHxjDv7utnDcf5xXSNHW3LuG1P8A+tohaa1PXcLpLayNaZkl9ncfEX9Fra60zM/Z09oMujrZwGVP/kY4yhbW4Z33fSYE28+e7gVWW1AbU3Bd6f2hefKa0orMyzd69VP+YdSULIuGWXuHWBaRKW2uqMJm4eIrFNWPXsUeSa4zMy8S9IEso41fJM4xuYQ68oVFwxXcIXdB0Gzm7vqEQqq1yC+lrG983zPphVpeuRVtmOYe47/6Q9ZFo3DONw7RCg2mA2XQdxislLZYSBXE5zzT2/d8LypQ68EvmnG0fvxDhe/dmO4dIS9Y13ZJW4dxiG6dpjBliuO9uc0BlSFttfulnat9X34iTpLWseJtw6QKTpbWmv4Ze4fVA0qaofniHnyFobxlfmt9/wB4j00tsLs68xu2BzdOehv3NuH9oEumvbN/Eu4dsAqKoz/fEZEpLPDlbjbcY4SEttcm0HEewQudNezjwvuG8iL/AL49s38YP/YIF2ascb7+JcSUpgmQ7z1jtHkJafVTaHrhYX9ICNKamPA38xBZWkNba87T/wABANVQ8f2W/dkpgmCbj3XxErR0qdVM78J6Ry6Q1nE4D+cTImGrXnO+/wAQM/KHicmjpQaqYS+A7zHaNo6WTqpmmcsniMWDGgvOEree4x2jE9Tmmbz3GAlw8dQXGjJXKmI5R6QukhLBNlMszlnuh5R5O7ef7wCUv4RvOWbvPcfMDO04zsT6C2jqpnHKPYPukD0WSvprqrl+V0PWGrGvidoOI9nvFNHkiwMch4j3e8Um1h0I9BbWUZjyvphfRJQ9Nbhkl8vz1+6xp+gLW/N3HtHmFfh0kekmOSXvPX3iEVfx6Anl3YcTcHmJhltHFDjnbeevvHQKv9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96" name="Picture 28" descr="https://encrypted-tbn1.gstatic.com/images?q=tbn:ANd9GcQzc7qOeqYZ5kwt1bwjPmclnKsZHAJ2ghc5Anl1SsY15dkyOuyd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419600"/>
            <a:ext cx="5562600" cy="112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Arrhythmia definitions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990600" y="1600200"/>
            <a:ext cx="8153400" cy="4495800"/>
          </a:xfrm>
        </p:spPr>
        <p:txBody>
          <a:bodyPr/>
          <a:lstStyle/>
          <a:p>
            <a:r>
              <a:rPr lang="en-US" b="1" dirty="0" smtClean="0"/>
              <a:t>VT</a:t>
            </a:r>
          </a:p>
          <a:p>
            <a:pPr>
              <a:buNone/>
            </a:pPr>
            <a:r>
              <a:rPr lang="en-US" dirty="0" smtClean="0"/>
              <a:t>   at least three PVCs at &gt;120 beats/min</a:t>
            </a:r>
            <a:endParaRPr lang="en-US" dirty="0"/>
          </a:p>
        </p:txBody>
      </p:sp>
      <p:sp>
        <p:nvSpPr>
          <p:cNvPr id="33794" name="AutoShape 2" descr="data:image/jpeg;base64,/9j/4AAQSkZJRgABAQAAAQABAAD/2wCEAAkGBhQSERUUEhQWFRQWGB4aFxcYGCAaHBcYGx8bHBcdFxgYHyceFxojHBgXHy8gIycpLCwsHB8xNTAqNSYrLCkBCQoKDgwOGg8PGiwkHCQtLSwsLCwqLCwsLCwsKiwsLCwsLCwsLCwsLCksLCwsLCwsLCwsKSwsLCwsLCksKSksLP/AABEIAGsB1QMBIgACEQEDEQH/xAAbAAACAwEBAQAAAAAAAAAAAAADBAECBQAGB//EAEMQAAIAAwQJAgQDBwMEAQUBAAECAAMREiExMgQiM0FCQ1FSYRNxBVNi8COBoQYUcrHB0fFjgpGDosLhsnOSk7PiFf/EABkBAQEBAQEBAAAAAAAAAAAAAAABAgMFBP/EACsRAAIBAgMIAgMBAQEAAAAAAAABEQJRITHwEkFhgZGx0eEi8XGhwQNCMv/aAAwDAQACEQMRAD8A+laGPwgNbK4xXcxhxc3Fn7l7IQkaMljKmEzlHc90OLo6VypmHJPSOR6FUS+e4Bo7URb22a8Q6mCzJl5vOc8Y7YBo8hTKGquT5Xnr/WDNIFrKNoeV9EDTiXzBaJM/DTW4JfMEFmzRQ6wwfmdYBo0oWEu5cvl/z6wwyi+7ew2fiAcSBkTRZXWGEvm+334jp05bDay5JvN8/fvBdEX8NDThlnIPEdOTVa45JvCOogJW0cdLSuZcV5p6Qtp2kJ6T0Zcjc0n9IbWv1Zk4R0EB02vpPm2c3cOsGKYVS8hv3lLQ1kz12h7aQtMnJ6eZK2F5h3GNAE2jnzDcvSAaXX0znyfTuIgZpalct5QaUlrMmc8Z7YBN0hDLF6YSjidzCv8AKNEq1sZ9oe3sMKPWwM+SVvXugWlrDlv4ljpCE4pxDfvgM2elBlzS9x6isOXk0NrO29elYDPJsrmxlbx3CApiV5BPOWycuWbwt3XRM2ahYZbpictun3dDsxDZObB+IbzAJ5Nd+eXxDxAiqT+wf7wtMBlblN1iukT1tpQDafKbsbx+kFZ9Xfkmcf1CIn7Rf/qjj/0zBmlE9bHB1phwjCS24+0Q00W1uO0bkt2H7p+cGVhZx4W5h3GKz2AdLxtDzD2N/wAQMrPrYCk4WRcckvlHqfvzENM/EW5sX5R6dIJaFMRkl8w7mMTaFtbxnfmHtMC3wv2LrOrS5+A7LzC06YagUfJN4OpEMSmFBeuWXzD1MDnEW1vXCbxn6YMUxOWoCGebRumZ14B0hczDUmzM2czhXuHnCGmIrw5lOYwCYR9Ozm7z3LAUxbUDP7w1o6szN0Tt94WM1jMOrM2Y3JuY+cIYJFo5c469sKgi1Wi7Ntx3NAlMWGg71GpMzns7feFkd+2Zkldnc1N8NgC1gubtPbCtBapRdmnAdzmIKYsMDSHqNSZmben94DKd7bGy+WUcydWpF1QWsFzPyz0ikqlcFySuWe5vvzFGEOF3uXe3Q6r4OM67zA1ZrbarZ04x2wcAdBi/KPWASRWY1wxl8s9sAsnh3ucXeydU5H5g6x0pmDvq80c3/TXx+sXdNU3cEzl+Yuq67Xcwcv8A0x90gJWPu5T1Ws4DL849faBSWa01y7Ruce0eP1gvDvyHgHWLaKptPjtTwjsEQYQ/YuHaguXLL5p7j4/TdEyGIJyZ5nNb+3+YYsGgzYS+EbmispmtHPnmbl6RSzg/LsUWcSBs8EO1bz4hWSTZOz5o2jd/t/mHkZqDPllbl6mKaKrUOfNN7e81iMqqST88Ado2uXnHG3aPEBSvpnZ4TOJu4xogNWuvmU8HSAaMG9MjX5u9e8wCqw6b+DBtW3ytoN7dn8oBJJ9Pl5G69Y0XRrXHnBxXtIhXRwfT4sj717jFCqw6f0IVNo7LP2t2DzCmhIfSTZ5E4GOHmuMaLE2+Ladw+XCui1EpcdmOIboBVYdP6cZRry8X5bf3gcpSVXZ5ZXKbr7/5h9ga78W4+ohXRz+GhvySePz9+0Aqm19A9IQ2GyZZnKP863f0g6SzdenDyTv/ADiJ2U/9XmeTEy2uF+6XxnrANuPoW0uU3pveuzflEf1/XdDKy2tYjOOSez3/AEiumH8J7xkmcw+d0FWlReM4O0PZEDqez1sJ6RLb0jfwV2XQ9YcsNax4vlfTC89x6ZvGyPMPXp/SGbYt4rtPmHs+74obcdbcDpMthTWOVeV7x0C9W5b1yjjPmOgZ2W/pAJc0WTeMJ3M+v794Y/eltYjMvM8CFJejgq1xu9bBKYPdDbprYHOvAOgimqo79wGi6QvpKLS5TzfPTdDB0hLQ1kz/ADT2wjo+mAOJNDX0netkYCZZwx34xqWTa4rm7V7f/cQzU1L5mdJ0hLC6ybOXzD1Nbv6QX95S1mTMeZ9JidFUmUubZruXcYYCG0M+dty9sDVTUvnvE5GkJ6a6yVsJx4f4i0zSUsG9L1e60a3/ANYJo5PprnySu3rBp1qyw1+McPQwDan2KLpCUF6YpvPQRSdOSw16ZJvXqKQ7IViqnXwl71gekq3ptnyTd69YDaU+yP3hLRvTMNx7RANLnr6bUK5TwnqPEX+I6S0uXMcBiVFoAsLysuoBp5ECl6UZuih9bXklqVG+hw/OApiVy3jzTktcOb5bdphKc6hThlTltjajUJNo5s3f9MJacfw2N+UcXRoEoalct5KzVtYDO3KbpA3mqVW7dJ5Td337wzZ1h/G3H9MDrqj+GVx/V9+0Amu1rhjOXp3cloU0qaLrjnl8phv+/eHC48Zm5hhPSXBC4ZpR2h7vv2gxQlP0cX1Tc2SZyj3fftF5k7WwbaLy6cP3dF3Asm9cszmHeYzdG08tpM9CVspMk2dY4MhtX4m8flSBZVrmj6+rg+R+DyItpE0201X2nYPlt+sVYiycuzfjPURM9hbXJte4/LMCLPK5Z5rHhmZRwruJgZnMHW6Znbcu9T5gqlbPBl6nrAp4HqJkznr2NECjKL9iVnPQaszLK3J3HzEmY1tTZmYzOz89/iICiyLkwl7j3R1BaW5c0zhPmKMLagP6z9s3hOMvzTfC82Y1oCzMyTcSnVa74utLrlwl8B3kxjftJpjShLaWVU2yCbGK20Lih6qrDxAlKU5ag2vUe1lfOOJO33hczG7W2b8S9whwIK4LmXlnpC01fA2czlnuX7rAtLVu4UzmtZWz/MXsgKOxfA7McwbmP3SGSNfdtByj2QCWKGv+n8s7m/8AeMAmoy7hrbVy8Tc3xGTp/wAcEgrbUm0ksmy5NlVJLM1BWyKgGlSKi6NwG/8A3Hl+Ix3BOlrjdo44es1KXf7TfAzS1bvcbTSCwBFkg2yD6xvB8gXj+cD0dzabLhLxmnofH+IX0GX6M5pK1CEPMliyNW+k1R0ALIwG62QLhc/JrU5r1lcI6kQNJ4P3ch5hobkyuNs3UeIqjEu2TOp2rdg30/WGVY0Ofj3LuMUkE+o+fMm5e0QIng/PEVaYbPBkbmN19ovKc222e1727B4wg7q1g58j9vWLKGtnPtR2/LEC7Sx57wNSQNngOJtxgMgG02zzt3dB+kNgtZ48nVev8ojR0Np8+1beu9RAKqExUA/6eWXubuMTKU37PGZwt19/+IaKGgz4S967mgcmtTmzTeIdYhdqVqxRVN2z4eW394Ho6GzwYzeWx4j5/wARn/FJrDS9DoWpW8Wuq2ReLhed8a0vA44zuP6oo2sNWOskm70zevKb26wDRpZ9PhyzOUTxHfWGpMsLcooNS4PTE+IHoo1P/wAvGe8wG1h0tZnGWbWK7T5J7Pf9PzheQh9MXjZ/KPXrX9Y0CNYYZxzD2wnI2eIyHmHuP3SApqw6W4hyjVxGY8n6PeA6JLb0kv4JfKrv61v998MEi3iNp8w9kC0Rx6aXjZpzD9/lAkuOm5FZkpqG/wCZyx9/2imjsWVWVyVZZRBEsXgm4j8iPeL/ABKbZlTGBW5Zh2hPCThvhH9mkpokgEqSElLnIytZwHtAbT1Fx+ejem97ZZvAOpg6o12s2I4F7YDOpZN64TeM9YLLI6pwcR6QDy9C2mSnEtr32bcK9YOqPbzPtO1Oz2imnU9Jzq5H3mDAC1w5/PZEE/Hru/AuZbUXWmZRuTz4iI40ouXKOvmOgbx0gWi6Qlk6yYzeYd7Gn3vgx0lLR1kzLzD0EW0S1Q0t55nb3GDKDjr8J4YphtS/J5lZ6/vgNV2Excx73b+gj0H7ylo3pmG89sYRB/ebWtdbTEb0nsR03j7pHoyxtHPnXevaIBxL57+IloU1fSUauTzuPtDPqra4c3Q9sB0ZiJYzXI3ENxh1WNrizdw7YCt4vnvENGmL6a5ckvhPU+IKZimoouL8DdI7QQfSTHZpxdDBK6wxzNx+IFqjaYORMWwty5ZfLYxGlOvptcMr8pvO+LSG1F/glcfmO0qYCrCt5EzmH+X5iBP+voR+LODIegxAGzYYizjS7GB/DSBoqimEl12bbiBj+WO6GPiTD93OF/pCls8TKMPzidHYeg14uE8ZzumMMN+H5wCfygcM8Wjcc45LdsLaTMBlNcch5RGB6wwWFrhzjmHshQ6YjI6q6Myo1oCZUqa7wMD4MC05rkaHq6wubMeUe2Fpk6i4Nll8umDH78w2GFrgz957YV0xh6ZOrgvEe6BmnNYWL+uajVfM/B7ws8w0Gq/JOUd/v/xDZpXgzNvPSEtJnpLQu5lqqrKJJNAKNfUmBqmLakdM1qUszOPhXr7xh6LNP73OID1Z5e5eE060rfdG1LmIwBBQg2yCKkEbqEYjpGFooH7wDq3s/Cd05B+cCUxORvzHahFmZlfs6jzFZ01rVSszajs7PfGCMFoblwfgPWM74n8XkSXUTHloS4a9DcoWhY9FrvNBAymrDf7w1nLMyHenX3jp01i6ar3TDxJ8s+YEjKZdRZIMsmoQ3itxB/rBnUeoLhtfln5Z3f0gbwtcuZrEDVfBeJNx94GztaW5sz8a9DBZZFBcMo5Z6xE+6Yl3E3LPYYGVnle9gQmtTA4SuYOv37Rg/tWC6Jdh65vet4lzCMMKEA+aRr6P8UlzGZEarLYqPTPC9GoTc1DcSK0NxgHxbR7ZRb6fj11NxR1/8oF2lnHexpLPbp283/1AXmG2BQZJnN+pd9P03wbRnJVTfesrhG+A6ZpglfiTGKqqTakqO5f+STdTGtAIClq3ewYzTawXODtj206frC3rGmC7M809R4/SC6N8XR5lgGYsy5rDy7DEUAqocC0BdeK03xMytaa2yfcvcsCUtPTCGabWCZ/mt2+0IS5pOkNkuky+Y3fM8eMI0yxt8e06L8uMvQ5jHSJ2a6TKHD1mMfy1hALWJb4k5Vpb/h6syh12OrM1DW64WmQ/7RBgxrwZZXE3cfEM6Vo3qo8trdGJWurdVbiPINDCXw3TGmVraDqJSzACtzq5rTwbmXwwMBS9cw1T/p8ze3WKSq22ycvc28CGGqO7mb16wNAbRzcriHWIaTz1vLFTQ7PB+Ftxiiy2Mxsm0HA3yx5wggc/VhM4x3RMl9d61zri/wBAiklpPW8XsmzwbP5bdfeCykNpsm0+U3YPOHiFpnxGUFIM2XUIRT1h16V/SLp8XkWz+NK2vzx8sb6/r+UA6sH6DCWSoyYKdkevvApUptalnPM5R8ebvbdAj8e0dUqZ0q5AdvU3Y0AvJ8CBfCPjKzWdWRpThi1iZMoSjAUNxI3EHeDcaXRICqz9CfxJG/eJOGrYOzOBmIourfj+ca8uW1DeMZvK8+/+IzPiMwCaWBU2Zej8ZPPvv/2/lGvoxFGvXPMGc+YDaePqxFlq4/L5Xn3/AMxWWjWTrfN5f1fftANP+KKjJLQK817FFEw3AGpZyAbC7qkYkAVgGhfFLTNLmIJbgTSNcsri1ijgX0NxBAO8ihEUqeoVjVCNXMcV5Y3iFtFV/TF7ZW4B3GGFda8OKcRhMfEZMqWPVmSUzjXenEaYwJMLpuVmOWHtZn2nYvZANHVvTXWfZrwr1hZf2h0cklXRqPfZV3GWmKqaxnSvjLsltJIMlEUMxV1dr9Yy0IqwW6vdeFvF4KqV03Gt8dtDR59WeliYME+WfED/AGfRhIVbTijGgATATW6isI/EvjejTZbKk6SzM9kAG8lgAAPN+GMPfAKemwNm5t6k4m1/5QJPx9Dk2UwB1pmEzs6+33ujpStQa0zl9m/DdAvifxCVKGuyKTbCrYJZiaXKo1mPsIy5OlaSqLNMqWyn0yZSo3qqu6hrZmPgSt3QE0vFnD0a+lS29J6tMyTcSu4+BDYlmuaZmHEm8e0ILOR5VpSpVkmkEIbwTd97oLpfxGTJvmvLliq5ls4jyb4EeXXcRMkkBb3w7l8+I6M+Z+0kggWLT+V0eYRfheFoY6EGlULmRMmEq06UqFntenKcORW+y5c2K4VAqOtb4tKkvJouj+i0o2TZmLMrLriEKqbS1qaGlKkA0oBrya1ObO/EIujaoxwl8Q6xTLS0zzMgPnmqisdIegVWYWbDIDUgXVrdiLof0j9oJRY+gPXYONWXKJFaUIZzqrQi+pr4OEMaZoLTZDIrlGtuQ1qtCJhJoK40qK+aw7KkKgVUFlQVAAegAAoBEK3i/R5+X8P9ZQ2kqhCo9mUJTlQa5nJAtsMAaAL0rfDWjr+6vRRMaQXw9J3Mk2a3A67SzfdeVoKXG59Dqf7JnGe6GywtnDaDmHsH3WAqSx52MjR/jqiUoSVOmMEGqujsMD3TLK4jGsVOk6W5ulSpQqc6vMOArqoqjrxHdGpIYBBhk+YesMMRXdieYekCPNmFosrSLItTRllUs6KcK3XlzX33wOb8FBDOTMM8lyJ3pAMKAgKBSgShIKYG0a3msa2ikemmXJK4zuP37RY0rw4zOMwNQpZkS5WlkIHaW6VlFgsllIUMGFkl2q1VpQgVrjdfed8aSVLmK3qWmeeqqJdoklixuUE0AYVOArjfGrIIoMuWVxHrCf8A/mKjaRNtAmar0FcgUUovWra1/joIEj5ZA5s3SpzaqvIl2hrFVM06tKqtbMv3ap8CA6X8ClmUAsuYrS5blJgC2gwN7MwNp68Va2qmtaxu6t2TFd56QrpIFhsuzfr1gSmJyFpXxicu10fSLYcWvTEt1JsYqbVb8aEXA33wnpmlaY6ELKEpLI1pjK7EV7EIC/8A3GNsUtYJtBwns/lAJygyjl2faesBSsVyFx8P0ktVp8/MahEkIMMNa0f1gU34UdV3M97HplQ7y7Ia1QNZQCpFTQmtK/nG0SLWC5uw9sK6XT08FwTgPeIChKVha5mt8JmqaSZ06SlqZRFEkhTUlrNtSQPGF90KTLWjiS04ksASzAgWi0wTDZUEm+lAL49HYFcFxflmFdL+HrM9Mm702kuKIRU1Io3Ua1abyBAJpbu9xN9O0mao9KU0mturznW0BW+zLVr2GGsQPeLydD9Kh1ndnS1MeaCzUBAGqAFAqaAAAVPUxpkeBzOWev37QGeuT+OXwHzFLTE/ZlLoc2Ta9GWhlMrH0zOsWGrrFLiLJuNm6hqRjSCTJ+luwspKkn1Re84zDkvoEsjDeWxjYIx/hfg8xE1jaXHajg+gxCLMxpfwqYVrM0ia2pgs4SxQ3UoiWv8AuJ8xfSPgcslFYMwtmtrS5rV1CbzX9fyjVvs8WzplHWLNatrjX1TuHyz/AEgMJyvcz5/weW0tFCoglhfTKTmRkGGoQNWouIgGi/CDLnK3qs4IdbMye0wVNL6stQaCmNDXCNtWNBmyLuXrA3qJksC3cWHD2wIo79jz3wn4pNmS0WVLlsFSSrTHmsFtUUkBQCzEVvwANRWoMGkfCTbDz3Sc49QirES0YEXy5YGqehJY+RG3omhCWlmWrKtUNAFAqXLMfzYk/nETLQIz4Te3rWApeuQnp+h+qtAZSOpUo4qSjdRUXg4EbwSITnSdJtAWtF2b61iZdetdW1ea0pf/ACv26t9eKdsRaNsZsk3evcsUJ46sZHw5pizWlTWlzGVg4mWCoZWVhSyLhZIp+anrFfh9TMnZMqjKTgqHrcdaNGeCNLlnW1lcYi+npEeN7Qj8POtOpXeMRuWSP6RDVNUmmENrl5/lt2e8ZGlypizPVlKrkS5duWJZ/EW0aFanaLS6pAYEi64jctG3v2neOyF5Da2/ZS+Py0Anh0sZEz4lOc0laK1da+bK9JRW84sWNPCn84iVouktW3NlSjSXspBbEmmtM6fw3x6Fjf8AmeZ4hVaWzeMJXMPcfvxAJtrH+XMcfsxWhmTp00j1DrW1Fx7ZRVb69ILov7L6OHP4MolSgBMi0b1HcT/7jULXYjCbzD3ffvEymFprxjL5h6D78QLOD9XFk+DooNlJakqa2dHVa39RBZeia5H+p8ofLG7+n5wzaBF5XB+YesDlMLb3rtBxn5Y/594GVMPD9IXXRbgd4lih9Jai++h3RSd8KWcSs1fUAmGgaWhpVRWlRdUYiGGpZxXIOI9YtLItm9NoeI9ggav4RjaR8Dl6PInPJDJVFZgFVVpLJYUGCjE3C8mprF/h8ufpALic8uTMdigRF9QqQSGMw3LaWhoq1FcaxqhVKUNggqtQam441ERo4UGgsgeo1BfcLN1PEDMYPwU0D4OslaSg61sEmiEsScWYi058kkwvpPwr1lozTdVprKylVZWDYqQKioJB6gkYGNBaEDLlTcepgOjqKNcuaZwnuugVZPwIP8CmGobSdKcEoKW0StcKmWob/gxOg/s/KlAlJdlrMyrUS0QGprORaP5mNIoK8OKcBgaUsnLhN4D3fftALBeuAwJDVzTcw4k6e0J6LJPpC98nctLm9obNLWC5l5Z6Qvocv8JcMp5ZO/rAqfx6bvyXfQ7TANbYCbWhZTRgtQRdmB3xg6NImvNdFmTZaAS3YgrVg6oFVWZSAAVmEkXjVF0ejsC1gM55Z7IBo4/DW4bOXyz1gZmV0BaP8Elyy7KHttUNMaZadqC6rm8jxhBZMnUQ1bCXzPaGCLz/ABNyz0imjbNLuGXwQCcUmXO/Z6TRyLalhNY2Z7qC1cbKsBU77r4NonwCRLa2iAOSlXMwlzWhvc1Y3+boen5TjlmcHmJSppjSqcPgQG6dZien0ot5xbmMd/6R0d8SrZTHF+Ed0dFPp/z/APOrnaPMW0buN+U28CCLMFBccJXKbu+/eO0KlpsNo3MI4RBqgDEYJzDuYxDg2pASXpubNM5R7ifvpBROrubh5RiiMOq5pnMPX794tLcdVwl8w9YB66gZD1lm58JgyfUfvxDPqG1g+cHIOykC0azYpVcZvGe8wzQV4MQcx6UgSpqXhcVkzjYwfI3COsNeobR1ZmbtXthSUBY4cj7z3QzUW+HP57ICpKXhcBocxvSTVmZE3Lu/OC227ZmLbk318wLRiBLXLkG4wy6j6cTwnpAVZvAWkTWsqbL5ZXZ194tNmMVYWZl4m70/vFdEUGUmXJL4T4gjKL7l5nAesCuJyCpMamWZgnEn94X0129N9V8kwXsv9DWDS6UFwwl8s9fv3imkKPTe4XrN5Z6n78QZmnB5dywZqg2WzA517adYXms1giy2zPGOv3dDa0uuGI5Z6QDShSW56S24D16wKnjl3Cma1rKdp8wdkKaTMPp4cK8z6hDtjX/6nZ/pwCYv4f8A0xweYClqVyuHtnoMTzeo9oDOmGyLhyuae72/xDgra35zwDthfSmNgZuXwjvEIM05rlcG7H6eZzTvPt/mBTWN2TGXzT19v8RoshrxYtwrvhSeDdnxlbl7oFpqWpuUE00OTj5rdfaI0hjq5NovMY7iOkEBahz4TO3ui04tdmzp2wNJ4gplbJ2eU8bdfaILG2NnterfLPjCHKEjjwft6iBzSba59qN69hiGVV/QCMbPLyDu6/zjmB9RNnnbc3ZBqEJxbMb16xc1tjNtDxD5Zil2s+ZSWCVGzwThbrAZyG0o/Dv9Tgb36wzJc2RmyJxDqYpNJ9RMcXGf6YETxfPsD9M/RjL5bdff/MUINRkyzeUe4ef8Q1//ABx+YDMOH8M3j8g/fWBU3qLC+nqRMkmqbSmyPFLfz1AhXQdHNp7xjNOzO5wOv+Ib+LzbKWu2ZJOcm62lr/tr7RT4coFSSLzpHGfm/wDr84EpbT+rDnpNaF4z/KPYd1f0gEtGG/lry/J8/rDxYWsVzfMPbCjuAaVGzHGdzfd0C0tvSCqrWsxzHljtheUrW21myS+AdWpjDNoWsVznjPZCksipOrs5fEe5oFpy6blcYMt7734+Bd8VRWtHWfGXwr+UXqv04tvPSBy6Wzl5fXqYEWXriWAe/We4TNybiK7otIltbfWmZ13J2DxFCBQ5cs3ce66JVRaa5cycJ6CA3PxxLTZTUOtMyns3H2isuW1s60za/R8seMf6RagI4cG4D3RTR1HqPl2nyz8sfdIgTwfghZbWRrTMib06nxhErINqlX2h4lxs16YxSwKYDIvLPX7vgmjprtcNoeWewfdIFnPwRLlmyNZ8kviXqfEdo8o33vnfjEcq6ou4JfLPWLysxu435Z6QDeZPo1AvfgO0haVJ1Te3O5n1ffvDMo3D+FODrWKaIuq38U0ZPqMCS0mSZesdZsy809IFoqAILzlfmnuhgrfvzJweIFLJsb8szhHdFCbjp2CmSK4nN85ukK6PKBlLfwLzW69N3tDzsbXFmHCOkLaCT6KjWydBuMQJuOn9JElbWPG3Nbt+74Ho0tbK3jJL5rDH7/KHKm0M2c7h2wtozGwubZyty9TFCbaztvOmyVo14wfmtHSJKlVwwQ7RoIxa8a+L9vSL6MWsLnyy+2AbcZ/szfiEhaLSmL8RPFdjHQ9pikgDWuLdu8xMZZ1o/wBMPYvok0hm1Xvmdg7BBxONkXTMq8K9fMC0ci2cu06n5YiyMLAy5B16+8bOL/Fikqada6Znmbl3xAmt2zOVuTu94vIQa+XaNuPSIMsUGXl8J7veIabU5EyJrUyzMZvZ3e//ADDCzXrlmcO9P7wtLUX5cZvAe6DIB44OAxTNUW1IKQW9PK+EwYp3HzF3msGrZfadyfL94tIQWd2MzlnvMSZQtDDMOWe2kQNqXhe4pJmN6Y1Wydy9feGTMa1lbP3r2e8LSU/Dw5Z4D3GGKC3hzPl/RA1VEvC9wWhO3ppqnZpxgQaYzUOqePmQPRB+Gt3LXg8wxNNxuOJGTxAzU/l9i8qY1kXbpfM8/ftHTWNDcMJvNPX2/wAwXR75aXHLL4R1iZ2+44TOEbyICfl9gkc9F4Oaf7QLTHPpPcuV+aT13Uv/AKw0hN2bl7hA9Jr6b5sk3cOsCp/IuGNrBMw5rdvtC0xiJZybP5jdfb9I0an6sRuXpCumWvSbNkPbugSl4ryWtm1y9p8xuz2wheexsDZ5ZfE3cPEOgtb49od69kAcmxxbNO3uuihPFct4QMa8rMd7dIW0mtBs8Zfd3CH1JtcWc717YV0gmwublbx3iDJQ8VyAsh/08Jm5uoiZgv5eaXwt48w0ZZ88fEN9IDOBHXNL4h1EQ0qp1xK2TTl4TOW3cPMTpKG0mTaDlt2nzf7RY4f7ZnH9Qi043r4mLx+ICXPWxRpRs8OX5R6+/wCsS0s21vXaHlHsPnDx+cHZrsRlPMPWBTmo6XjafMPY3/ECJvvYDLRrIvGROUevv+sc6N6i3jO3KPb7/pF3a7EZV5h3MfukcWFtb12jcw9hiGpeL/NrEyw1ka25eX594HORrSipvEzl+0ElsLIvXJL4z1jphBdMvGMx6CKRTPXcrANP0J5kuYlptYADVAvIoL918A+GyZokp6loOZcwuAFNGLAsKjEVOMaZp9OK7zC8wj6ck3r1ECJ6jgMWXtHWfMOFentCzIxY6z7M7k3P7YQZgLRy5l3HpAVUW+HI3Ce8QLTrAY9FrWaZnO5Oz2hRZLUGs+zl9nU+IfKCoy5uxu0wpY3XZE4D3H7rAlNX83BFlNXNMztvTp7RTR5LWzfMySzmWuLU3RaXe9CoAtG+wcbJqKeIrIpU4ZJXLPVvvzAsuH44hJmjGh1pmEziXrFPTNo3vmTjHSGWUdBxcowsq/iN7y+X7wJS3GrnemaYvhM4xuaOkSNd72zjmfQsXdaA3cEzg+oRdDrtdxrwfSIDacPW8E8gX3tlHNO4xXR5Ytvedp81uxd+/wB4YAqMDgeAbjFZBo73HajhHy1gFU4YFpQsi/hXnN16RVEW0b+Y3Nbt+74bqaYNl6DcRApNbbZrpp3L2CAVTh+RdZa0F/DL5rdT9+InRZS3/wAT81up+/MGANMGyyty9xiZNqpzZ33LENOpw8f3wKrIXxivMaF1lLZOXCZxtua773xoS3agz4J274XkVMts3NHD3GBFU7/sG0hLXDnHG3aIFo0lbC3LlPEesPEm1xZ13r2iAy62OLI+9e6KVVOM7by37ulrBM3U9sJaNJT01NFyS+vdGqGNo3tn7l7RCWi7FLzlXiG4xBTU46byqyErlTM3CekRJkpZXVTLL4TvN8MWtbHibjHSBSH1Fv4JXGOsCy41cmZJSmVMW4D1jombMFMwzNxjrHQKpgHImPbOrM2o4k+UPOMQsxwmV9mOJevvBtHlLbfVG1G4fKEdMlLZNw2Y3fUY0c9pSsLazKyGcMwsttDxqOGLVeg1TguMwdbsINJlC0bhtTuHy45UFBcMi7h1hBHUpy11FZDNQ6vFM5g6wW03T5fM8+0W0YCj3DaTNw6wXpcOXuHWIWp45dxdHNDcOZzfq9v8wT1GrgMRzT09opLbN/1d31Rf1TU4YruHQRRGOXcS0Zj6YuXI3NI3ndT9INaNrg2nzW7Pb9YFos8+n+Tbh3GJ/e2tY8XQdvtGTrUnL53KaOxsDJs15jdfb9IZdzWn4eY8xu32hNNKYSxfwAYDrBf317WPGdw7YodDl8y+hsfTTZ5Exdv5Ugk2tDs8G3tCmj6WwRL+BIO2mvRtbr/KBHS5JlVsrs+XvPiKzAbJ2eWbuPX7pE6NpTWEv3S/0wjp89qG/hmfzECY7UBb/wDTxXhbp7wDTQfSfZ5H4DW49awUTmricyfyEB0lyZb3nJM3+YMU5obCG1y8/wApu33hZpdE4Mi8o7j1r+sPVNcTmG89sLaRsjecnU9RAzS8VyLhDaxTOeSez3/SF3Q2BeuWXyj3da/5h+xrYnOeI9nvC4l6gxySt57veBFV/LBERq4jE8k/3gGlK1kGuLS+VTiH35jRSQLW/M3EenvCmkyhYXHGVvPePMUzRV8l4QJkah1jhM5fmJdWrmOdOWOgh6Zoy034PvP94DNkCu/aS958eYgVa0kCAamZsr8A3MIrpCtbTWfaDhXsbxBzIFn/AGTd57hE6TIW2t3NX/4GKFUp67kAmS2K1LPh2pub2gU8lWUs7gepiQgvKHxjDv7utnDcf5xXSNHW3LuG1P8A+tohaa1PXcLpLayNaZkl9ncfEX9Fra60zM/Z09oMujrZwGVP/kY4yhbW4Z33fSYE28+e7gVWW1AbU3Bd6f2hefKa0orMyzd69VP+YdSULIuGWXuHWBaRKW2uqMJm4eIrFNWPXsUeSa4zMy8S9IEso41fJM4xuYQ68oVFwxXcIXdB0Gzm7vqEQqq1yC+lrG983zPphVpeuRVtmOYe47/6Q9ZFo3DONw7RCg2mA2XQdxislLZYSBXE5zzT2/d8LypQ68EvmnG0fvxDhe/dmO4dIS9Y13ZJW4dxiG6dpjBliuO9uc0BlSFttfulnat9X34iTpLWseJtw6QKTpbWmv4Ze4fVA0qaofniHnyFobxlfmt9/wB4j00tsLs68xu2BzdOehv3NuH9oEumvbN/Eu4dsAqKoz/fEZEpLPDlbjbcY4SEttcm0HEewQudNezjwvuG8iL/AL49s38YP/YIF2ascb7+JcSUpgmQ7z1jtHkJafVTaHrhYX9ICNKamPA38xBZWkNba87T/wABANVQ8f2W/dkpgmCbj3XxErR0qdVM78J6Ry6Q1nE4D+cTImGrXnO+/wAQM/KHicmjpQaqYS+A7zHaNo6WTqpmmcsniMWDGgvOEree4x2jE9Tmmbz3GAlw8dQXGjJXKmI5R6QukhLBNlMszlnuh5R5O7ef7wCUv4RvOWbvPcfMDO04zsT6C2jqpnHKPYPukD0WSvprqrl+V0PWGrGvidoOI9nvFNHkiwMch4j3e8Um1h0I9BbWUZjyvphfRJQ9Nbhkl8vz1+6xp+gLW/N3HtHmFfh0kekmOSXvPX3iEVfx6Anl3YcTcHmJhltHFDjnbeevvHQKv9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data:image/jpeg;base64,/9j/4AAQSkZJRgABAQAAAQABAAD/2wCEAAkGBhQSERUUEhQWFRQWGB4aFxcYGCAaHBcYGx8bHBcdFxgYHyceFxojHBgXHy8gIycpLCwsHB8xNTAqNSYrLCkBCQoKDgwOGg8PGiwkHCQtLSwsLCwqLCwsLCwsKiwsLCwsLCwsLCwsLCksLCwsLCwsLCwsKSwsLCwsLCksKSksLP/AABEIAGsB1QMBIgACEQEDEQH/xAAbAAACAwEBAQAAAAAAAAAAAAADBAECBQAGB//EAEMQAAIAAwQJAgQDBwMEAQUBAAECAAMREiExMgQiM0FCQ1FSYRNxBVNi8COBoQYUcrHB0fFjgpGDosLhsnOSk7PiFf/EABkBAQEBAQEBAAAAAAAAAAAAAAABAgMFBP/EACsRAAIBAgMIAgMBAQEAAAAAAAABEQJRITHwEkFhgZGx0eEi8XGhwQNCMv/aAAwDAQACEQMRAD8A+laGPwgNbK4xXcxhxc3Fn7l7IQkaMljKmEzlHc90OLo6VypmHJPSOR6FUS+e4Bo7URb22a8Q6mCzJl5vOc8Y7YBo8hTKGquT5Xnr/WDNIFrKNoeV9EDTiXzBaJM/DTW4JfMEFmzRQ6wwfmdYBo0oWEu5cvl/z6wwyi+7ew2fiAcSBkTRZXWGEvm+334jp05bDay5JvN8/fvBdEX8NDThlnIPEdOTVa45JvCOogJW0cdLSuZcV5p6Qtp2kJ6T0Zcjc0n9IbWv1Zk4R0EB02vpPm2c3cOsGKYVS8hv3lLQ1kz12h7aQtMnJ6eZK2F5h3GNAE2jnzDcvSAaXX0znyfTuIgZpalct5QaUlrMmc8Z7YBN0hDLF6YSjidzCv8AKNEq1sZ9oe3sMKPWwM+SVvXugWlrDlv4ljpCE4pxDfvgM2elBlzS9x6isOXk0NrO29elYDPJsrmxlbx3CApiV5BPOWycuWbwt3XRM2ahYZbpictun3dDsxDZObB+IbzAJ5Nd+eXxDxAiqT+wf7wtMBlblN1iukT1tpQDafKbsbx+kFZ9Xfkmcf1CIn7Rf/qjj/0zBmlE9bHB1phwjCS24+0Q00W1uO0bkt2H7p+cGVhZx4W5h3GKz2AdLxtDzD2N/wAQMrPrYCk4WRcckvlHqfvzENM/EW5sX5R6dIJaFMRkl8w7mMTaFtbxnfmHtMC3wv2LrOrS5+A7LzC06YagUfJN4OpEMSmFBeuWXzD1MDnEW1vXCbxn6YMUxOWoCGebRumZ14B0hczDUmzM2czhXuHnCGmIrw5lOYwCYR9Ozm7z3LAUxbUDP7w1o6szN0Tt94WM1jMOrM2Y3JuY+cIYJFo5c469sKgi1Wi7Ntx3NAlMWGg71GpMzns7feFkd+2Zkldnc1N8NgC1gubtPbCtBapRdmnAdzmIKYsMDSHqNSZmben94DKd7bGy+WUcydWpF1QWsFzPyz0ikqlcFySuWe5vvzFGEOF3uXe3Q6r4OM67zA1ZrbarZ04x2wcAdBi/KPWASRWY1wxl8s9sAsnh3ucXeydU5H5g6x0pmDvq80c3/TXx+sXdNU3cEzl+Yuq67Xcwcv8A0x90gJWPu5T1Ws4DL849faBSWa01y7Ruce0eP1gvDvyHgHWLaKptPjtTwjsEQYQ/YuHaguXLL5p7j4/TdEyGIJyZ5nNb+3+YYsGgzYS+EbmispmtHPnmbl6RSzg/LsUWcSBs8EO1bz4hWSTZOz5o2jd/t/mHkZqDPllbl6mKaKrUOfNN7e81iMqqST88Ado2uXnHG3aPEBSvpnZ4TOJu4xogNWuvmU8HSAaMG9MjX5u9e8wCqw6b+DBtW3ytoN7dn8oBJJ9Pl5G69Y0XRrXHnBxXtIhXRwfT4sj717jFCqw6f0IVNo7LP2t2DzCmhIfSTZ5E4GOHmuMaLE2+Ladw+XCui1EpcdmOIboBVYdP6cZRry8X5bf3gcpSVXZ5ZXKbr7/5h9ga78W4+ohXRz+GhvySePz9+0Aqm19A9IQ2GyZZnKP863f0g6SzdenDyTv/ADiJ2U/9XmeTEy2uF+6XxnrANuPoW0uU3pveuzflEf1/XdDKy2tYjOOSez3/AEiumH8J7xkmcw+d0FWlReM4O0PZEDqez1sJ6RLb0jfwV2XQ9YcsNax4vlfTC89x6ZvGyPMPXp/SGbYt4rtPmHs+74obcdbcDpMthTWOVeV7x0C9W5b1yjjPmOgZ2W/pAJc0WTeMJ3M+v794Y/eltYjMvM8CFJejgq1xu9bBKYPdDbprYHOvAOgimqo79wGi6QvpKLS5TzfPTdDB0hLQ1kz/ADT2wjo+mAOJNDX0netkYCZZwx34xqWTa4rm7V7f/cQzU1L5mdJ0hLC6ybOXzD1Nbv6QX95S1mTMeZ9JidFUmUubZruXcYYCG0M+dty9sDVTUvnvE5GkJ6a6yVsJx4f4i0zSUsG9L1e60a3/ANYJo5PprnySu3rBp1qyw1+McPQwDan2KLpCUF6YpvPQRSdOSw16ZJvXqKQ7IViqnXwl71gekq3ptnyTd69YDaU+yP3hLRvTMNx7RANLnr6bUK5TwnqPEX+I6S0uXMcBiVFoAsLysuoBp5ECl6UZuih9bXklqVG+hw/OApiVy3jzTktcOb5bdphKc6hThlTltjajUJNo5s3f9MJacfw2N+UcXRoEoalct5KzVtYDO3KbpA3mqVW7dJ5Td337wzZ1h/G3H9MDrqj+GVx/V9+0Amu1rhjOXp3cloU0qaLrjnl8phv+/eHC48Zm5hhPSXBC4ZpR2h7vv2gxQlP0cX1Tc2SZyj3fftF5k7WwbaLy6cP3dF3Asm9cszmHeYzdG08tpM9CVspMk2dY4MhtX4m8flSBZVrmj6+rg+R+DyItpE0201X2nYPlt+sVYiycuzfjPURM9hbXJte4/LMCLPK5Z5rHhmZRwruJgZnMHW6Znbcu9T5gqlbPBl6nrAp4HqJkznr2NECjKL9iVnPQaszLK3J3HzEmY1tTZmYzOz89/iICiyLkwl7j3R1BaW5c0zhPmKMLagP6z9s3hOMvzTfC82Y1oCzMyTcSnVa74utLrlwl8B3kxjftJpjShLaWVU2yCbGK20Lih6qrDxAlKU5ag2vUe1lfOOJO33hczG7W2b8S9whwIK4LmXlnpC01fA2czlnuX7rAtLVu4UzmtZWz/MXsgKOxfA7McwbmP3SGSNfdtByj2QCWKGv+n8s7m/8AeMAmoy7hrbVy8Tc3xGTp/wAcEgrbUm0ksmy5NlVJLM1BWyKgGlSKi6NwG/8A3Hl+Ix3BOlrjdo44es1KXf7TfAzS1bvcbTSCwBFkg2yD6xvB8gXj+cD0dzabLhLxmnofH+IX0GX6M5pK1CEPMliyNW+k1R0ALIwG62QLhc/JrU5r1lcI6kQNJ4P3ch5hobkyuNs3UeIqjEu2TOp2rdg30/WGVY0Ofj3LuMUkE+o+fMm5e0QIng/PEVaYbPBkbmN19ovKc222e1727B4wg7q1g58j9vWLKGtnPtR2/LEC7Sx57wNSQNngOJtxgMgG02zzt3dB+kNgtZ48nVev8ojR0Np8+1beu9RAKqExUA/6eWXubuMTKU37PGZwt19/+IaKGgz4S967mgcmtTmzTeIdYhdqVqxRVN2z4eW394Ho6GzwYzeWx4j5/wARn/FJrDS9DoWpW8Wuq2ReLhed8a0vA44zuP6oo2sNWOskm70zevKb26wDRpZ9PhyzOUTxHfWGpMsLcooNS4PTE+IHoo1P/wAvGe8wG1h0tZnGWbWK7T5J7Pf9PzheQh9MXjZ/KPXrX9Y0CNYYZxzD2wnI2eIyHmHuP3SApqw6W4hyjVxGY8n6PeA6JLb0kv4JfKrv61v998MEi3iNp8w9kC0Rx6aXjZpzD9/lAkuOm5FZkpqG/wCZyx9/2imjsWVWVyVZZRBEsXgm4j8iPeL/ABKbZlTGBW5Zh2hPCThvhH9mkpokgEqSElLnIytZwHtAbT1Fx+ejem97ZZvAOpg6o12s2I4F7YDOpZN64TeM9YLLI6pwcR6QDy9C2mSnEtr32bcK9YOqPbzPtO1Oz2imnU9Jzq5H3mDAC1w5/PZEE/Hru/AuZbUXWmZRuTz4iI40ouXKOvmOgbx0gWi6Qlk6yYzeYd7Gn3vgx0lLR1kzLzD0EW0S1Q0t55nb3GDKDjr8J4YphtS/J5lZ6/vgNV2Excx73b+gj0H7ylo3pmG89sYRB/ebWtdbTEb0nsR03j7pHoyxtHPnXevaIBxL57+IloU1fSUauTzuPtDPqra4c3Q9sB0ZiJYzXI3ENxh1WNrizdw7YCt4vnvENGmL6a5ckvhPU+IKZimoouL8DdI7QQfSTHZpxdDBK6wxzNx+IFqjaYORMWwty5ZfLYxGlOvptcMr8pvO+LSG1F/glcfmO0qYCrCt5EzmH+X5iBP+voR+LODIegxAGzYYizjS7GB/DSBoqimEl12bbiBj+WO6GPiTD93OF/pCls8TKMPzidHYeg14uE8ZzumMMN+H5wCfygcM8Wjcc45LdsLaTMBlNcch5RGB6wwWFrhzjmHshQ6YjI6q6Myo1oCZUqa7wMD4MC05rkaHq6wubMeUe2Fpk6i4Nll8umDH78w2GFrgz957YV0xh6ZOrgvEe6BmnNYWL+uajVfM/B7ws8w0Gq/JOUd/v/xDZpXgzNvPSEtJnpLQu5lqqrKJJNAKNfUmBqmLakdM1qUszOPhXr7xh6LNP73OID1Z5e5eE060rfdG1LmIwBBQg2yCKkEbqEYjpGFooH7wDq3s/Cd05B+cCUxORvzHahFmZlfs6jzFZ01rVSszajs7PfGCMFoblwfgPWM74n8XkSXUTHloS4a9DcoWhY9FrvNBAymrDf7w1nLMyHenX3jp01i6ar3TDxJ8s+YEjKZdRZIMsmoQ3itxB/rBnUeoLhtfln5Z3f0gbwtcuZrEDVfBeJNx94GztaW5sz8a9DBZZFBcMo5Z6xE+6Yl3E3LPYYGVnle9gQmtTA4SuYOv37Rg/tWC6Jdh65vet4lzCMMKEA+aRr6P8UlzGZEarLYqPTPC9GoTc1DcSK0NxgHxbR7ZRb6fj11NxR1/8oF2lnHexpLPbp283/1AXmG2BQZJnN+pd9P03wbRnJVTfesrhG+A6ZpglfiTGKqqTakqO5f+STdTGtAIClq3ewYzTawXODtj206frC3rGmC7M809R4/SC6N8XR5lgGYsy5rDy7DEUAqocC0BdeK03xMytaa2yfcvcsCUtPTCGabWCZ/mt2+0IS5pOkNkuky+Y3fM8eMI0yxt8e06L8uMvQ5jHSJ2a6TKHD1mMfy1hALWJb4k5Vpb/h6syh12OrM1DW64WmQ/7RBgxrwZZXE3cfEM6Vo3qo8trdGJWurdVbiPINDCXw3TGmVraDqJSzACtzq5rTwbmXwwMBS9cw1T/p8ze3WKSq22ycvc28CGGqO7mb16wNAbRzcriHWIaTz1vLFTQ7PB+Ftxiiy2Mxsm0HA3yx5wggc/VhM4x3RMl9d61zri/wBAiklpPW8XsmzwbP5bdfeCykNpsm0+U3YPOHiFpnxGUFIM2XUIRT1h16V/SLp8XkWz+NK2vzx8sb6/r+UA6sH6DCWSoyYKdkevvApUptalnPM5R8ebvbdAj8e0dUqZ0q5AdvU3Y0AvJ8CBfCPjKzWdWRpThi1iZMoSjAUNxI3EHeDcaXRICqz9CfxJG/eJOGrYOzOBmIourfj+ca8uW1DeMZvK8+/+IzPiMwCaWBU2Zej8ZPPvv/2/lGvoxFGvXPMGc+YDaePqxFlq4/L5Xn3/AMxWWjWTrfN5f1fftANP+KKjJLQK817FFEw3AGpZyAbC7qkYkAVgGhfFLTNLmIJbgTSNcsri1ijgX0NxBAO8ihEUqeoVjVCNXMcV5Y3iFtFV/TF7ZW4B3GGFda8OKcRhMfEZMqWPVmSUzjXenEaYwJMLpuVmOWHtZn2nYvZANHVvTXWfZrwr1hZf2h0cklXRqPfZV3GWmKqaxnSvjLsltJIMlEUMxV1dr9Yy0IqwW6vdeFvF4KqV03Gt8dtDR59WeliYME+WfED/AGfRhIVbTijGgATATW6isI/EvjejTZbKk6SzM9kAG8lgAAPN+GMPfAKemwNm5t6k4m1/5QJPx9Dk2UwB1pmEzs6+33ujpStQa0zl9m/DdAvifxCVKGuyKTbCrYJZiaXKo1mPsIy5OlaSqLNMqWyn0yZSo3qqu6hrZmPgSt3QE0vFnD0a+lS29J6tMyTcSu4+BDYlmuaZmHEm8e0ILOR5VpSpVkmkEIbwTd97oLpfxGTJvmvLliq5ls4jyb4EeXXcRMkkBb3w7l8+I6M+Z+0kggWLT+V0eYRfheFoY6EGlULmRMmEq06UqFntenKcORW+y5c2K4VAqOtb4tKkvJouj+i0o2TZmLMrLriEKqbS1qaGlKkA0oBrya1ObO/EIujaoxwl8Q6xTLS0zzMgPnmqisdIegVWYWbDIDUgXVrdiLof0j9oJRY+gPXYONWXKJFaUIZzqrQi+pr4OEMaZoLTZDIrlGtuQ1qtCJhJoK40qK+aw7KkKgVUFlQVAAegAAoBEK3i/R5+X8P9ZQ2kqhCo9mUJTlQa5nJAtsMAaAL0rfDWjr+6vRRMaQXw9J3Mk2a3A67SzfdeVoKXG59Dqf7JnGe6GywtnDaDmHsH3WAqSx52MjR/jqiUoSVOmMEGqujsMD3TLK4jGsVOk6W5ulSpQqc6vMOArqoqjrxHdGpIYBBhk+YesMMRXdieYekCPNmFosrSLItTRllUs6KcK3XlzX33wOb8FBDOTMM8lyJ3pAMKAgKBSgShIKYG0a3msa2ikemmXJK4zuP37RY0rw4zOMwNQpZkS5WlkIHaW6VlFgsllIUMGFkl2q1VpQgVrjdfed8aSVLmK3qWmeeqqJdoklixuUE0AYVOArjfGrIIoMuWVxHrCf8A/mKjaRNtAmar0FcgUUovWra1/joIEj5ZA5s3SpzaqvIl2hrFVM06tKqtbMv3ap8CA6X8ClmUAsuYrS5blJgC2gwN7MwNp68Va2qmtaxu6t2TFd56QrpIFhsuzfr1gSmJyFpXxicu10fSLYcWvTEt1JsYqbVb8aEXA33wnpmlaY6ELKEpLI1pjK7EV7EIC/8A3GNsUtYJtBwns/lAJygyjl2faesBSsVyFx8P0ktVp8/MahEkIMMNa0f1gU34UdV3M97HplQ7y7Ia1QNZQCpFTQmtK/nG0SLWC5uw9sK6XT08FwTgPeIChKVha5mt8JmqaSZ06SlqZRFEkhTUlrNtSQPGF90KTLWjiS04ksASzAgWi0wTDZUEm+lAL49HYFcFxflmFdL+HrM9Mm702kuKIRU1Io3Ua1abyBAJpbu9xN9O0mao9KU0mturznW0BW+zLVr2GGsQPeLydD9Kh1ndnS1MeaCzUBAGqAFAqaAAAVPUxpkeBzOWev37QGeuT+OXwHzFLTE/ZlLoc2Ta9GWhlMrH0zOsWGrrFLiLJuNm6hqRjSCTJ+luwspKkn1Re84zDkvoEsjDeWxjYIx/hfg8xE1jaXHajg+gxCLMxpfwqYVrM0ia2pgs4SxQ3UoiWv8AuJ8xfSPgcslFYMwtmtrS5rV1CbzX9fyjVvs8WzplHWLNatrjX1TuHyz/AEgMJyvcz5/weW0tFCoglhfTKTmRkGGoQNWouIgGi/CDLnK3qs4IdbMye0wVNL6stQaCmNDXCNtWNBmyLuXrA3qJksC3cWHD2wIo79jz3wn4pNmS0WVLlsFSSrTHmsFtUUkBQCzEVvwANRWoMGkfCTbDz3Sc49QirES0YEXy5YGqehJY+RG3omhCWlmWrKtUNAFAqXLMfzYk/nETLQIz4Te3rWApeuQnp+h+qtAZSOpUo4qSjdRUXg4EbwSITnSdJtAWtF2b61iZdetdW1ea0pf/ACv26t9eKdsRaNsZsk3evcsUJ46sZHw5pizWlTWlzGVg4mWCoZWVhSyLhZIp+anrFfh9TMnZMqjKTgqHrcdaNGeCNLlnW1lcYi+npEeN7Qj8POtOpXeMRuWSP6RDVNUmmENrl5/lt2e8ZGlypizPVlKrkS5duWJZ/EW0aFanaLS6pAYEi64jctG3v2neOyF5Da2/ZS+Py0Anh0sZEz4lOc0laK1da+bK9JRW84sWNPCn84iVouktW3NlSjSXspBbEmmtM6fw3x6Fjf8AmeZ4hVaWzeMJXMPcfvxAJtrH+XMcfsxWhmTp00j1DrW1Fx7ZRVb69ILov7L6OHP4MolSgBMi0b1HcT/7jULXYjCbzD3ffvEymFprxjL5h6D78QLOD9XFk+DooNlJakqa2dHVa39RBZeia5H+p8ofLG7+n5wzaBF5XB+YesDlMLb3rtBxn5Y/594GVMPD9IXXRbgd4lih9Jai++h3RSd8KWcSs1fUAmGgaWhpVRWlRdUYiGGpZxXIOI9YtLItm9NoeI9ggav4RjaR8Dl6PInPJDJVFZgFVVpLJYUGCjE3C8mprF/h8ufpALic8uTMdigRF9QqQSGMw3LaWhoq1FcaxqhVKUNggqtQam441ERo4UGgsgeo1BfcLN1PEDMYPwU0D4OslaSg61sEmiEsScWYi058kkwvpPwr1lozTdVprKylVZWDYqQKioJB6gkYGNBaEDLlTcepgOjqKNcuaZwnuugVZPwIP8CmGobSdKcEoKW0StcKmWob/gxOg/s/KlAlJdlrMyrUS0QGprORaP5mNIoK8OKcBgaUsnLhN4D3fftALBeuAwJDVzTcw4k6e0J6LJPpC98nctLm9obNLWC5l5Z6Qvocv8JcMp5ZO/rAqfx6bvyXfQ7TANbYCbWhZTRgtQRdmB3xg6NImvNdFmTZaAS3YgrVg6oFVWZSAAVmEkXjVF0ejsC1gM55Z7IBo4/DW4bOXyz1gZmV0BaP8Elyy7KHttUNMaZadqC6rm8jxhBZMnUQ1bCXzPaGCLz/ABNyz0imjbNLuGXwQCcUmXO/Z6TRyLalhNY2Z7qC1cbKsBU77r4NonwCRLa2iAOSlXMwlzWhvc1Y3+boen5TjlmcHmJSppjSqcPgQG6dZien0ot5xbmMd/6R0d8SrZTHF+Ed0dFPp/z/APOrnaPMW0buN+U28CCLMFBccJXKbu+/eO0KlpsNo3MI4RBqgDEYJzDuYxDg2pASXpubNM5R7ifvpBROrubh5RiiMOq5pnMPX794tLcdVwl8w9YB66gZD1lm58JgyfUfvxDPqG1g+cHIOykC0azYpVcZvGe8wzQV4MQcx6UgSpqXhcVkzjYwfI3COsNeobR1ZmbtXthSUBY4cj7z3QzUW+HP57ICpKXhcBocxvSTVmZE3Lu/OC227ZmLbk318wLRiBLXLkG4wy6j6cTwnpAVZvAWkTWsqbL5ZXZ194tNmMVYWZl4m70/vFdEUGUmXJL4T4gjKL7l5nAesCuJyCpMamWZgnEn94X0129N9V8kwXsv9DWDS6UFwwl8s9fv3imkKPTe4XrN5Z6n78QZmnB5dywZqg2WzA517adYXms1giy2zPGOv3dDa0uuGI5Z6QDShSW56S24D16wKnjl3Cma1rKdp8wdkKaTMPp4cK8z6hDtjX/6nZ/pwCYv4f8A0xweYClqVyuHtnoMTzeo9oDOmGyLhyuae72/xDgra35zwDthfSmNgZuXwjvEIM05rlcG7H6eZzTvPt/mBTWN2TGXzT19v8RoshrxYtwrvhSeDdnxlbl7oFpqWpuUE00OTj5rdfaI0hjq5NovMY7iOkEBahz4TO3ui04tdmzp2wNJ4gplbJ2eU8bdfaILG2NnterfLPjCHKEjjwft6iBzSba59qN69hiGVV/QCMbPLyDu6/zjmB9RNnnbc3ZBqEJxbMb16xc1tjNtDxD5Zil2s+ZSWCVGzwThbrAZyG0o/Dv9Tgb36wzJc2RmyJxDqYpNJ9RMcXGf6YETxfPsD9M/RjL5bdff/MUINRkyzeUe4ef8Q1//ABx+YDMOH8M3j8g/fWBU3qLC+nqRMkmqbSmyPFLfz1AhXQdHNp7xjNOzO5wOv+Ib+LzbKWu2ZJOcm62lr/tr7RT4coFSSLzpHGfm/wDr84EpbT+rDnpNaF4z/KPYd1f0gEtGG/lry/J8/rDxYWsVzfMPbCjuAaVGzHGdzfd0C0tvSCqrWsxzHljtheUrW21myS+AdWpjDNoWsVznjPZCksipOrs5fEe5oFpy6blcYMt7734+Bd8VRWtHWfGXwr+UXqv04tvPSBy6Wzl5fXqYEWXriWAe/We4TNybiK7otIltbfWmZ13J2DxFCBQ5cs3ce66JVRaa5cycJ6CA3PxxLTZTUOtMyns3H2isuW1s60za/R8seMf6RagI4cG4D3RTR1HqPl2nyz8sfdIgTwfghZbWRrTMib06nxhErINqlX2h4lxs16YxSwKYDIvLPX7vgmjprtcNoeWewfdIFnPwRLlmyNZ8kviXqfEdo8o33vnfjEcq6ou4JfLPWLysxu435Z6QDeZPo1AvfgO0haVJ1Te3O5n1ffvDMo3D+FODrWKaIuq38U0ZPqMCS0mSZesdZsy809IFoqAILzlfmnuhgrfvzJweIFLJsb8szhHdFCbjp2CmSK4nN85ukK6PKBlLfwLzW69N3tDzsbXFmHCOkLaCT6KjWydBuMQJuOn9JElbWPG3Nbt+74Ho0tbK3jJL5rDH7/KHKm0M2c7h2wtozGwubZyty9TFCbaztvOmyVo14wfmtHSJKlVwwQ7RoIxa8a+L9vSL6MWsLnyy+2AbcZ/szfiEhaLSmL8RPFdjHQ9pikgDWuLdu8xMZZ1o/wBMPYvok0hm1Xvmdg7BBxONkXTMq8K9fMC0ci2cu06n5YiyMLAy5B16+8bOL/Fikqada6Znmbl3xAmt2zOVuTu94vIQa+XaNuPSIMsUGXl8J7veIabU5EyJrUyzMZvZ3e//ADDCzXrlmcO9P7wtLUX5cZvAe6DIB44OAxTNUW1IKQW9PK+EwYp3HzF3msGrZfadyfL94tIQWd2MzlnvMSZQtDDMOWe2kQNqXhe4pJmN6Y1Wydy9feGTMa1lbP3r2e8LSU/Dw5Z4D3GGKC3hzPl/RA1VEvC9wWhO3ppqnZpxgQaYzUOqePmQPRB+Gt3LXg8wxNNxuOJGTxAzU/l9i8qY1kXbpfM8/ftHTWNDcMJvNPX2/wAwXR75aXHLL4R1iZ2+44TOEbyICfl9gkc9F4Oaf7QLTHPpPcuV+aT13Uv/AKw0hN2bl7hA9Jr6b5sk3cOsCp/IuGNrBMw5rdvtC0xiJZybP5jdfb9I0an6sRuXpCumWvSbNkPbugSl4ryWtm1y9p8xuz2wheexsDZ5ZfE3cPEOgtb49od69kAcmxxbNO3uuihPFct4QMa8rMd7dIW0mtBs8Zfd3CH1JtcWc717YV0gmwublbx3iDJQ8VyAsh/08Jm5uoiZgv5eaXwt48w0ZZ88fEN9IDOBHXNL4h1EQ0qp1xK2TTl4TOW3cPMTpKG0mTaDlt2nzf7RY4f7ZnH9Qi043r4mLx+ICXPWxRpRs8OX5R6+/wCsS0s21vXaHlHsPnDx+cHZrsRlPMPWBTmo6XjafMPY3/ECJvvYDLRrIvGROUevv+sc6N6i3jO3KPb7/pF3a7EZV5h3MfukcWFtb12jcw9hiGpeL/NrEyw1ka25eX594HORrSipvEzl+0ElsLIvXJL4z1jphBdMvGMx6CKRTPXcrANP0J5kuYlptYADVAvIoL918A+GyZokp6loOZcwuAFNGLAsKjEVOMaZp9OK7zC8wj6ck3r1ECJ6jgMWXtHWfMOFentCzIxY6z7M7k3P7YQZgLRy5l3HpAVUW+HI3Ce8QLTrAY9FrWaZnO5Oz2hRZLUGs+zl9nU+IfKCoy5uxu0wpY3XZE4D3H7rAlNX83BFlNXNMztvTp7RTR5LWzfMySzmWuLU3RaXe9CoAtG+wcbJqKeIrIpU4ZJXLPVvvzAsuH44hJmjGh1pmEziXrFPTNo3vmTjHSGWUdBxcowsq/iN7y+X7wJS3GrnemaYvhM4xuaOkSNd72zjmfQsXdaA3cEzg+oRdDrtdxrwfSIDacPW8E8gX3tlHNO4xXR5Ytvedp81uxd+/wB4YAqMDgeAbjFZBo73HajhHy1gFU4YFpQsi/hXnN16RVEW0b+Y3Nbt+74bqaYNl6DcRApNbbZrpp3L2CAVTh+RdZa0F/DL5rdT9+InRZS3/wAT81up+/MGANMGyyty9xiZNqpzZ33LENOpw8f3wKrIXxivMaF1lLZOXCZxtua773xoS3agz4J274XkVMts3NHD3GBFU7/sG0hLXDnHG3aIFo0lbC3LlPEesPEm1xZ13r2iAy62OLI+9e6KVVOM7by37ulrBM3U9sJaNJT01NFyS+vdGqGNo3tn7l7RCWi7FLzlXiG4xBTU46byqyErlTM3CekRJkpZXVTLL4TvN8MWtbHibjHSBSH1Fv4JXGOsCy41cmZJSmVMW4D1jombMFMwzNxjrHQKpgHImPbOrM2o4k+UPOMQsxwmV9mOJevvBtHlLbfVG1G4fKEdMlLZNw2Y3fUY0c9pSsLazKyGcMwsttDxqOGLVeg1TguMwdbsINJlC0bhtTuHy45UFBcMi7h1hBHUpy11FZDNQ6vFM5g6wW03T5fM8+0W0YCj3DaTNw6wXpcOXuHWIWp45dxdHNDcOZzfq9v8wT1GrgMRzT09opLbN/1d31Rf1TU4YruHQRRGOXcS0Zj6YuXI3NI3ndT9INaNrg2nzW7Pb9YFos8+n+Tbh3GJ/e2tY8XQdvtGTrUnL53KaOxsDJs15jdfb9IZdzWn4eY8xu32hNNKYSxfwAYDrBf317WPGdw7YodDl8y+hsfTTZ5Exdv5Ugk2tDs8G3tCmj6WwRL+BIO2mvRtbr/KBHS5JlVsrs+XvPiKzAbJ2eWbuPX7pE6NpTWEv3S/0wjp89qG/hmfzECY7UBb/wDTxXhbp7wDTQfSfZ5H4DW49awUTmricyfyEB0lyZb3nJM3+YMU5obCG1y8/wApu33hZpdE4Mi8o7j1r+sPVNcTmG89sLaRsjecnU9RAzS8VyLhDaxTOeSez3/SF3Q2BeuWXyj3da/5h+xrYnOeI9nvC4l6gxySt57veBFV/LBERq4jE8k/3gGlK1kGuLS+VTiH35jRSQLW/M3EenvCmkyhYXHGVvPePMUzRV8l4QJkah1jhM5fmJdWrmOdOWOgh6Zoy034PvP94DNkCu/aS958eYgVa0kCAamZsr8A3MIrpCtbTWfaDhXsbxBzIFn/AGTd57hE6TIW2t3NX/4GKFUp67kAmS2K1LPh2pub2gU8lWUs7gepiQgvKHxjDv7utnDcf5xXSNHW3LuG1P8A+tohaa1PXcLpLayNaZkl9ncfEX9Fra60zM/Z09oMujrZwGVP/kY4yhbW4Z33fSYE28+e7gVWW1AbU3Bd6f2hefKa0orMyzd69VP+YdSULIuGWXuHWBaRKW2uqMJm4eIrFNWPXsUeSa4zMy8S9IEso41fJM4xuYQ68oVFwxXcIXdB0Gzm7vqEQqq1yC+lrG983zPphVpeuRVtmOYe47/6Q9ZFo3DONw7RCg2mA2XQdxislLZYSBXE5zzT2/d8LypQ68EvmnG0fvxDhe/dmO4dIS9Y13ZJW4dxiG6dpjBliuO9uc0BlSFttfulnat9X34iTpLWseJtw6QKTpbWmv4Ze4fVA0qaofniHnyFobxlfmt9/wB4j00tsLs68xu2BzdOehv3NuH9oEumvbN/Eu4dsAqKoz/fEZEpLPDlbjbcY4SEttcm0HEewQudNezjwvuG8iL/AL49s38YP/YIF2ascb7+JcSUpgmQ7z1jtHkJafVTaHrhYX9ICNKamPA38xBZWkNba87T/wABANVQ8f2W/dkpgmCbj3XxErR0qdVM78J6Ry6Q1nE4D+cTImGrXnO+/wAQM/KHicmjpQaqYS+A7zHaNo6WTqpmmcsniMWDGgvOEree4x2jE9Tmmbz3GAlw8dQXGjJXKmI5R6QukhLBNlMszlnuh5R5O7ef7wCUv4RvOWbvPcfMDO04zsT6C2jqpnHKPYPukD0WSvprqrl+V0PWGrGvidoOI9nvFNHkiwMch4j3e8Um1h0I9BbWUZjyvphfRJQ9Nbhkl8vz1+6xp+gLW/N3HtHmFfh0kekmOSXvPX3iEVfx6Anl3YcTcHmJhltHFDjnbeevvHQKv9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800" name="Picture 8" descr="http://www.bostonscientific.com/lifebeat-online/assets/images/subpages/heart-smart/vent-tachy-rhythm-48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743200"/>
            <a:ext cx="2990850" cy="3743325"/>
          </a:xfrm>
          <a:prstGeom prst="rect">
            <a:avLst/>
          </a:prstGeom>
          <a:noFill/>
        </p:spPr>
      </p:pic>
      <p:pic>
        <p:nvPicPr>
          <p:cNvPr id="33802" name="Picture 10" descr="https://encrypted-tbn0.gstatic.com/images?q=tbn:ANd9GcRWTqFs0Z8rAmWgY2IIMj8k84f_3biJ6qpEwCUpbAXGJKJyrAsO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52800"/>
            <a:ext cx="4648200" cy="1066801"/>
          </a:xfrm>
          <a:prstGeom prst="rect">
            <a:avLst/>
          </a:prstGeom>
          <a:noFill/>
        </p:spPr>
      </p:pic>
      <p:pic>
        <p:nvPicPr>
          <p:cNvPr id="33806" name="Picture 14" descr="https://encrypted-tbn0.gstatic.com/images?q=tbn:ANd9GcS8CkjxczRAMdArVaK1sV-dqLd5cicdLXXuVA3iiRDuCwP-WnS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334000"/>
            <a:ext cx="4876800" cy="1228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Arrhythmia definitions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990600" y="1600200"/>
            <a:ext cx="8153400" cy="44958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b="1" dirty="0" smtClean="0"/>
              <a:t>First-degree heart block</a:t>
            </a:r>
          </a:p>
          <a:p>
            <a:pPr>
              <a:lnSpc>
                <a:spcPct val="200000"/>
              </a:lnSpc>
              <a:buNone/>
            </a:pPr>
            <a:r>
              <a:rPr lang="en-US" dirty="0" smtClean="0"/>
              <a:t>   Prolongation of the PR interval.</a:t>
            </a:r>
            <a:endParaRPr lang="en-US" dirty="0"/>
          </a:p>
        </p:txBody>
      </p:sp>
      <p:pic>
        <p:nvPicPr>
          <p:cNvPr id="1026" name="Picture 2" descr="first degree heart bl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343400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Arrhythmia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90600" y="1676400"/>
            <a:ext cx="8153400" cy="4495800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en-US" b="1" dirty="0" smtClean="0"/>
              <a:t>   Second degree heart block : </a:t>
            </a:r>
            <a:r>
              <a:rPr lang="en-US" b="1" dirty="0" err="1" smtClean="0"/>
              <a:t>Mobitz</a:t>
            </a:r>
            <a:r>
              <a:rPr lang="en-US" b="1" dirty="0" smtClean="0"/>
              <a:t> type I </a:t>
            </a:r>
            <a:r>
              <a:rPr lang="en-US" dirty="0" smtClean="0"/>
              <a:t>progressive prolongation of the PR interval until there is no QRS following a P wave</a:t>
            </a:r>
            <a:endParaRPr lang="en-US" dirty="0"/>
          </a:p>
        </p:txBody>
      </p:sp>
      <p:pic>
        <p:nvPicPr>
          <p:cNvPr id="2050" name="il_fi" descr="2nd_degree_typ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4869160"/>
            <a:ext cx="632540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Arrhythmia definitions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990600" y="1676400"/>
            <a:ext cx="8153400" cy="4495800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en-US" b="1" dirty="0" smtClean="0"/>
              <a:t>    Second degree heart block :</a:t>
            </a:r>
            <a:r>
              <a:rPr lang="en-US" b="1" dirty="0" err="1" smtClean="0"/>
              <a:t>Mobitz</a:t>
            </a:r>
            <a:r>
              <a:rPr lang="en-US" b="1" dirty="0" smtClean="0"/>
              <a:t> type II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There is no progressive lengthening of the PR interval before the dropped beat.</a:t>
            </a:r>
            <a:endParaRPr lang="en-US" dirty="0"/>
          </a:p>
        </p:txBody>
      </p:sp>
      <p:pic>
        <p:nvPicPr>
          <p:cNvPr id="3074" name="Picture 2" descr="2nd Degree Block Typ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724400"/>
            <a:ext cx="55626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Arrhythmia definitions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990600" y="17526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 Complete heart block</a:t>
            </a:r>
          </a:p>
          <a:p>
            <a:pPr lvl="0"/>
            <a:r>
              <a:rPr lang="en-US" dirty="0" smtClean="0"/>
              <a:t>AV dissociation.</a:t>
            </a:r>
          </a:p>
          <a:p>
            <a:r>
              <a:rPr lang="en-US" dirty="0" err="1" smtClean="0"/>
              <a:t>Atrial</a:t>
            </a:r>
            <a:r>
              <a:rPr lang="en-US" dirty="0" smtClean="0"/>
              <a:t> rate &gt; ventricular rate</a:t>
            </a:r>
            <a:endParaRPr lang="en-US" dirty="0"/>
          </a:p>
        </p:txBody>
      </p:sp>
      <p:pic>
        <p:nvPicPr>
          <p:cNvPr id="4098" name="il_fi" descr="tumblr_mazx594M201qb907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733800"/>
            <a:ext cx="5257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/>
              <a:t>Sinus Node Dysfunction (Sick Sinus Syndrome)</a:t>
            </a:r>
            <a:endParaRPr lang="sv-SE" b="1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disease </a:t>
            </a:r>
            <a:r>
              <a:rPr lang="en-US" dirty="0" err="1" smtClean="0"/>
              <a:t>characterised</a:t>
            </a:r>
            <a:r>
              <a:rPr lang="en-US" dirty="0" smtClean="0"/>
              <a:t> by abnormal sinus node functioning with resultant </a:t>
            </a:r>
            <a:r>
              <a:rPr lang="en-US" dirty="0" err="1" smtClean="0"/>
              <a:t>bradycardia</a:t>
            </a:r>
            <a:r>
              <a:rPr lang="en-US" dirty="0" smtClean="0"/>
              <a:t> and cardiac insufficiency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/>
              <a:t>Drugs e.g. </a:t>
            </a:r>
            <a:r>
              <a:rPr lang="en-US" dirty="0" err="1" smtClean="0"/>
              <a:t>digoxin</a:t>
            </a:r>
            <a:r>
              <a:rPr lang="en-US" dirty="0" smtClean="0"/>
              <a:t>, beta-blockers, calcium channel blockers. </a:t>
            </a:r>
            <a:endParaRPr lang="en-US" dirty="0" smtClean="0"/>
          </a:p>
          <a:p>
            <a:r>
              <a:rPr lang="en-US" dirty="0" smtClean="0"/>
              <a:t>Autonomic </a:t>
            </a:r>
            <a:r>
              <a:rPr lang="en-US" dirty="0" smtClean="0"/>
              <a:t>dysfunction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/>
              <a:t>Hypothyroidism. </a:t>
            </a:r>
            <a:endParaRPr lang="en-US" dirty="0" smtClean="0"/>
          </a:p>
          <a:p>
            <a:r>
              <a:rPr lang="en-US" dirty="0" smtClean="0"/>
              <a:t>Electrolyte </a:t>
            </a:r>
            <a:r>
              <a:rPr lang="en-US" dirty="0" err="1" smtClean="0"/>
              <a:t>abnormalitites</a:t>
            </a:r>
            <a:r>
              <a:rPr lang="en-US" dirty="0" smtClean="0"/>
              <a:t> — e.g. </a:t>
            </a:r>
            <a:r>
              <a:rPr lang="en-US" dirty="0" err="1" smtClean="0"/>
              <a:t>hyperkalaemia</a:t>
            </a:r>
            <a:endParaRPr lang="en-US" dirty="0" smtClean="0"/>
          </a:p>
          <a:p>
            <a:endParaRPr lang="ar-EG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>ECG in Sinus Node Dysfunction</a:t>
            </a:r>
            <a:br>
              <a:rPr lang="nl-NL" b="1" dirty="0" smtClean="0"/>
            </a:br>
            <a:endParaRPr lang="ar-E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Sinus </a:t>
            </a:r>
            <a:r>
              <a:rPr lang="en-US" dirty="0" err="1" smtClean="0"/>
              <a:t>Bradycardia</a:t>
            </a:r>
            <a:endParaRPr lang="en-US" dirty="0" smtClean="0"/>
          </a:p>
          <a:p>
            <a:r>
              <a:rPr lang="en-US" dirty="0" smtClean="0"/>
              <a:t>Sinus Arrest — pause &gt; 3 </a:t>
            </a:r>
            <a:r>
              <a:rPr lang="en-US" dirty="0" smtClean="0"/>
              <a:t>seconds.</a:t>
            </a:r>
            <a:endParaRPr lang="en-US" dirty="0" smtClean="0"/>
          </a:p>
          <a:p>
            <a:r>
              <a:rPr lang="en-US" dirty="0" err="1" smtClean="0"/>
              <a:t>Bradycardia</a:t>
            </a:r>
            <a:r>
              <a:rPr lang="en-US" dirty="0" smtClean="0"/>
              <a:t> – tachycardia </a:t>
            </a:r>
            <a:r>
              <a:rPr lang="en-US" dirty="0" smtClean="0"/>
              <a:t>syndrome.</a:t>
            </a:r>
          </a:p>
          <a:p>
            <a:endParaRPr lang="en-US" dirty="0" smtClean="0"/>
          </a:p>
          <a:p>
            <a:r>
              <a:rPr lang="en-US" dirty="0" smtClean="0"/>
              <a:t>Wide </a:t>
            </a:r>
            <a:r>
              <a:rPr lang="en-US" dirty="0" smtClean="0"/>
              <a:t>range of clinical symptoms including syncope, near-syncope, dizziness, fatigue and palpitations.</a:t>
            </a:r>
          </a:p>
          <a:p>
            <a:endParaRPr lang="en-US" dirty="0" smtClean="0"/>
          </a:p>
          <a:p>
            <a:endParaRPr lang="ar-EG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cdn.lifeinthefastlane.com/wp-content/uploads/2012/01/brady-tachy-syndr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6687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 of ECG variables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990600" y="1752600"/>
            <a:ext cx="8153400" cy="44196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 Wolf Parkinson White Syndrome (WPWS):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pre-excitation syndrome</a:t>
            </a:r>
            <a:r>
              <a:rPr lang="en-US" b="1" dirty="0" smtClean="0"/>
              <a:t> </a:t>
            </a:r>
            <a:r>
              <a:rPr lang="en-US" dirty="0" smtClean="0"/>
              <a:t>characterized by the occurrence of SVT plus specific ECG findings in sinus rhythm.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Arrhythmia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Sinus Arrhythmia</a:t>
            </a:r>
            <a:endParaRPr lang="en-US" dirty="0" smtClean="0"/>
          </a:p>
          <a:p>
            <a:r>
              <a:rPr lang="en-US" dirty="0" err="1" smtClean="0"/>
              <a:t>Phasic</a:t>
            </a:r>
            <a:r>
              <a:rPr lang="en-US" dirty="0" smtClean="0"/>
              <a:t> variation in the heart rate (sinus arrhythmia) is normal. Typically, the sinus rate varies with the respiratory cycle, whereas P-QRS-T intervals remain stable. </a:t>
            </a:r>
            <a:endParaRPr lang="en-US" dirty="0"/>
          </a:p>
        </p:txBody>
      </p:sp>
      <p:pic>
        <p:nvPicPr>
          <p:cNvPr id="1026" name="il_fi" descr="sinus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429000"/>
            <a:ext cx="6048672" cy="396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 of ECG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90600" y="17526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Wolf Parkinson White Syndrome</a:t>
            </a:r>
          </a:p>
          <a:p>
            <a:r>
              <a:rPr lang="en-US" dirty="0" smtClean="0"/>
              <a:t>The characteristic pre-excitation is evidenced by a short PR interval and widened QRS with a slurred upstroke or delta wave. </a:t>
            </a:r>
            <a:endParaRPr lang="en-US" dirty="0"/>
          </a:p>
        </p:txBody>
      </p:sp>
      <p:pic>
        <p:nvPicPr>
          <p:cNvPr id="6146" name="Picture 2" descr="delta waves in wolff-parkinson-white syndr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14800"/>
            <a:ext cx="525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 of ECG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90600" y="1676400"/>
            <a:ext cx="8153400" cy="4876800"/>
          </a:xfrm>
        </p:spPr>
        <p:txBody>
          <a:bodyPr/>
          <a:lstStyle/>
          <a:p>
            <a:r>
              <a:rPr lang="en-US" b="1" dirty="0" smtClean="0"/>
              <a:t>Wolf Parkinson White Syndrome</a:t>
            </a:r>
            <a:r>
              <a:rPr lang="en-US" dirty="0" smtClean="0"/>
              <a:t> is caused by earlier ventricular excitation occurring via the accessory pathway than have occurred via the normal AV node alone </a:t>
            </a:r>
            <a:r>
              <a:rPr lang="en-US" sz="1800" b="1" dirty="0" smtClean="0"/>
              <a:t>(</a:t>
            </a:r>
            <a:r>
              <a:rPr lang="en-US" sz="1800" b="1" dirty="0" err="1" smtClean="0"/>
              <a:t>Harahsheh</a:t>
            </a:r>
            <a:r>
              <a:rPr lang="en-US" sz="1800" b="1" dirty="0" smtClean="0"/>
              <a:t> et al, 2008).</a:t>
            </a:r>
            <a:endParaRPr lang="en-US" sz="1800" dirty="0"/>
          </a:p>
        </p:txBody>
      </p:sp>
      <p:pic>
        <p:nvPicPr>
          <p:cNvPr id="5122" name="Picture 2" descr="http://upload.wikimedia.org/wikipedia/commons/8/88/WPW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733800"/>
            <a:ext cx="6553200" cy="2700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 of ECG variables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990600" y="1524000"/>
            <a:ext cx="81534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 Long QT Syndrome: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Long QT syndrome is a malignant disorder of cardiac conduction where cardiac </a:t>
            </a:r>
            <a:r>
              <a:rPr lang="en-US" dirty="0" err="1" smtClean="0"/>
              <a:t>repolarization</a:t>
            </a:r>
            <a:r>
              <a:rPr lang="en-US" dirty="0" smtClean="0"/>
              <a:t> is prolonged (</a:t>
            </a:r>
            <a:r>
              <a:rPr lang="en-US" dirty="0" err="1" smtClean="0"/>
              <a:t>QTc</a:t>
            </a:r>
            <a:r>
              <a:rPr lang="en-US" dirty="0" smtClean="0"/>
              <a:t> measurement on ECG) . </a:t>
            </a:r>
          </a:p>
          <a:p>
            <a:endParaRPr lang="en-US" dirty="0"/>
          </a:p>
        </p:txBody>
      </p:sp>
      <p:pic>
        <p:nvPicPr>
          <p:cNvPr id="7" name="Picture 2" descr="https://encrypted-tbn1.gstatic.com/images?q=tbn:ANd9GcQiax8C3Tiz6S00IAZI81i3phyaiwW1aJE9t055-shck07vAzd4x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343400"/>
            <a:ext cx="4267200" cy="1962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 of ECG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90600" y="1676400"/>
            <a:ext cx="81534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  Long QT Syndrome:</a:t>
            </a:r>
            <a:endParaRPr lang="en-US" dirty="0" smtClean="0"/>
          </a:p>
          <a:p>
            <a:r>
              <a:rPr lang="en-US" dirty="0" smtClean="0"/>
              <a:t>This syndrome predisposes the patient to sudden episodes of syncope, seizures, or sudden death (5% per year if untreated). The mechanism is a pause-dependent initiation of </a:t>
            </a:r>
            <a:r>
              <a:rPr lang="en-US" dirty="0" err="1" smtClean="0"/>
              <a:t>torsades</a:t>
            </a:r>
            <a:r>
              <a:rPr lang="en-US" dirty="0" smtClean="0"/>
              <a:t> de pointes, a multifocal ventricular tachycardia.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  <p:pic>
        <p:nvPicPr>
          <p:cNvPr id="4" name="Picture 3" descr="Td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495800"/>
            <a:ext cx="7620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5394960"/>
          <a:ext cx="8001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Polymorphic VT / </a:t>
                      </a:r>
                      <a:r>
                        <a:rPr kumimoji="0"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Torsades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de Pointes: occurs in long QT syndrome and with some </a:t>
                      </a:r>
                      <a:r>
                        <a:rPr kumimoji="0" lang="en-US" sz="1800" b="1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drugs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Causes syncope if self-terminating or cardiac arrest if prolonged (i.e. degenerates to VF) (Edward, 2012).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 of ECG variables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990600" y="1676400"/>
            <a:ext cx="81534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  Long QT Syndrome:</a:t>
            </a:r>
            <a:r>
              <a:rPr lang="en-US" dirty="0" smtClean="0"/>
              <a:t>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It can be congenital or acquired.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Congenital long QT syndrome is inherited in an </a:t>
            </a:r>
            <a:r>
              <a:rPr lang="en-US" dirty="0" err="1" smtClean="0"/>
              <a:t>autosomal</a:t>
            </a:r>
            <a:r>
              <a:rPr lang="en-US" dirty="0" smtClean="0"/>
              <a:t> dominant (more common) or recessive pattern or it may occur spontaneously (less likely).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 of ECG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  Long QT Syndrome: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Long QT syndrome can also be acquired, resulting from altered ventricular </a:t>
            </a:r>
            <a:r>
              <a:rPr lang="en-US" dirty="0" err="1" smtClean="0"/>
              <a:t>repolarization</a:t>
            </a:r>
            <a:r>
              <a:rPr lang="en-US" dirty="0" smtClean="0"/>
              <a:t> secondary to myocardial toxins, ischemia, or inflammation. Numerous medications can also cause QT prolongation </a:t>
            </a:r>
            <a:r>
              <a:rPr lang="en-US" sz="1800" b="1" dirty="0" smtClean="0"/>
              <a:t>(Vetter et al, 2008).</a:t>
            </a:r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 of ECG variables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    Short QT syndrome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It can be congenital or acquired</a:t>
            </a:r>
            <a:endParaRPr lang="en-US" b="1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Short QT syndrome (SQTS) is an inheritable primary electric disease of the heart characterized by abnormally short QT intervals on the ECG and an increased propensity to develop </a:t>
            </a:r>
            <a:r>
              <a:rPr lang="en-US" dirty="0" err="1" smtClean="0"/>
              <a:t>atrial</a:t>
            </a:r>
            <a:r>
              <a:rPr lang="en-US" dirty="0" smtClean="0"/>
              <a:t> and ventricular </a:t>
            </a:r>
            <a:r>
              <a:rPr lang="en-US" dirty="0" err="1" smtClean="0"/>
              <a:t>tachyarrhythmias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 of ECG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None/>
            </a:pPr>
            <a:r>
              <a:rPr lang="en-US" b="1" dirty="0" smtClean="0"/>
              <a:t>   Short QT syndrome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It is a relatively recent addition to the list of inherited </a:t>
            </a:r>
            <a:r>
              <a:rPr lang="en-US" dirty="0" err="1" smtClean="0"/>
              <a:t>channelopathies</a:t>
            </a:r>
            <a:r>
              <a:rPr lang="en-US" dirty="0" smtClean="0"/>
              <a:t> responsible for sudden cardiac death (SCD) in individuals with structurally normal hearts.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 of ECG variables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Short QT syndrome</a:t>
            </a:r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3124200"/>
          <a:ext cx="6096000" cy="21945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530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0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0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0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0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0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638800" y="5410200"/>
            <a:ext cx="1656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Chinmay</a:t>
            </a:r>
            <a:r>
              <a:rPr lang="en-US" b="1" dirty="0" smtClean="0"/>
              <a:t> ,2010</a:t>
            </a:r>
            <a:endParaRPr lang="en-US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14400" y="2362200"/>
          <a:ext cx="6096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charset="0"/>
                          <a:cs typeface="Arial" charset="0"/>
                        </a:rPr>
                        <a:t>Secondary Causes of SQT Interval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Hyperkalemia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Hypercalcemia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Hyperthermia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Acidosis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Effect of catecholamine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Effects of drugs such as digitalis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 of ECG variables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 ST segment changes</a:t>
            </a:r>
          </a:p>
          <a:p>
            <a:r>
              <a:rPr lang="en-US" dirty="0" smtClean="0"/>
              <a:t>The normal ST is </a:t>
            </a:r>
            <a:r>
              <a:rPr lang="en-US" dirty="0" err="1" smtClean="0"/>
              <a:t>isoelectric</a:t>
            </a:r>
            <a:r>
              <a:rPr lang="en-US" dirty="0" smtClean="0"/>
              <a:t>. Elevation or depression is judged in relation to the TP segment. A deviation by more than 2 squares in the </a:t>
            </a:r>
            <a:r>
              <a:rPr lang="en-US" dirty="0" err="1" smtClean="0"/>
              <a:t>pericordial</a:t>
            </a:r>
            <a:r>
              <a:rPr lang="en-US" dirty="0" smtClean="0"/>
              <a:t> leads is pathologic.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2" descr="http://cdn.lifeinthefastlane.com/wp-content/uploads/2012/01/ST-segment-paediatr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733800"/>
            <a:ext cx="5353050" cy="136207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447800" y="5105400"/>
            <a:ext cx="662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= </a:t>
            </a:r>
            <a:r>
              <a:rPr lang="en-US" dirty="0" err="1" smtClean="0"/>
              <a:t>upsloping</a:t>
            </a:r>
            <a:r>
              <a:rPr lang="en-US" dirty="0" smtClean="0"/>
              <a:t> ST depression / J-point depression (normal variant)</a:t>
            </a:r>
          </a:p>
          <a:p>
            <a:r>
              <a:rPr lang="en-US" dirty="0" smtClean="0"/>
              <a:t>B = </a:t>
            </a:r>
            <a:r>
              <a:rPr lang="en-US" dirty="0" err="1" smtClean="0"/>
              <a:t>downsloping</a:t>
            </a:r>
            <a:r>
              <a:rPr lang="en-US" dirty="0" smtClean="0"/>
              <a:t> ST depression (usually abnormal)</a:t>
            </a:r>
          </a:p>
          <a:p>
            <a:r>
              <a:rPr lang="en-US" dirty="0" smtClean="0"/>
              <a:t>C = horizontal ST depression (usually abnormal)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Arrhythmia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90600" y="1600200"/>
            <a:ext cx="8153400" cy="4495800"/>
          </a:xfrm>
        </p:spPr>
        <p:txBody>
          <a:bodyPr/>
          <a:lstStyle/>
          <a:p>
            <a:pPr lvl="0">
              <a:buNone/>
            </a:pPr>
            <a:r>
              <a:rPr lang="en-US" b="1" dirty="0" smtClean="0"/>
              <a:t>   Sinus tachycardia</a:t>
            </a:r>
          </a:p>
          <a:p>
            <a:pPr lvl="0"/>
            <a:r>
              <a:rPr lang="en-US" dirty="0" smtClean="0"/>
              <a:t>Rapid heart rate for age.</a:t>
            </a:r>
          </a:p>
          <a:p>
            <a:pPr lvl="0"/>
            <a:r>
              <a:rPr lang="en-US" dirty="0" smtClean="0"/>
              <a:t>P waves normal morphology and axis.  </a:t>
            </a:r>
          </a:p>
          <a:p>
            <a:pPr lvl="0"/>
            <a:r>
              <a:rPr lang="en-US" dirty="0" smtClean="0"/>
              <a:t> Narrow (&lt; 80 ms) complex tachycardia.</a:t>
            </a:r>
          </a:p>
          <a:p>
            <a:r>
              <a:rPr lang="en-US" dirty="0" smtClean="0"/>
              <a:t>Frequent oscillations in heart rate with gradual acceleration and gradual slowing.</a:t>
            </a:r>
            <a:r>
              <a:rPr lang="en-US" b="1" dirty="0" smtClean="0"/>
              <a:t>  </a:t>
            </a:r>
            <a:endParaRPr lang="en-US" dirty="0"/>
          </a:p>
        </p:txBody>
      </p:sp>
      <p:pic>
        <p:nvPicPr>
          <p:cNvPr id="1028" name="Picture 4" descr="Electrocardiogram: Sinus Tachycardia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953000"/>
            <a:ext cx="6705600" cy="1181101"/>
          </a:xfrm>
          <a:prstGeom prst="rect">
            <a:avLst/>
          </a:prstGeom>
          <a:noFill/>
        </p:spPr>
      </p:pic>
      <p:pic>
        <p:nvPicPr>
          <p:cNvPr id="1030" name="Picture 6" descr="Sinus Tachycar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1981200"/>
            <a:ext cx="1009650" cy="1143001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95400" y="6324600"/>
          <a:ext cx="441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Sinus tachycardia in a 2 years old toddler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 of ECG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3400" y="16002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  Pathological ST segment changes are commonly associated with T wave changes and occur in:</a:t>
            </a:r>
          </a:p>
          <a:p>
            <a:r>
              <a:rPr lang="en-US" dirty="0" err="1" smtClean="0"/>
              <a:t>Pericarditis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Myocardial </a:t>
            </a:r>
            <a:r>
              <a:rPr lang="en-US" dirty="0" err="1" smtClean="0"/>
              <a:t>ischaemia</a:t>
            </a:r>
            <a:r>
              <a:rPr lang="en-US" dirty="0" smtClean="0"/>
              <a:t> or infarction.</a:t>
            </a:r>
          </a:p>
          <a:p>
            <a:r>
              <a:rPr lang="en-US" dirty="0" smtClean="0"/>
              <a:t>Severe ventricular hypertrophy</a:t>
            </a:r>
          </a:p>
          <a:p>
            <a:r>
              <a:rPr lang="en-US" dirty="0" smtClean="0"/>
              <a:t>Digitalis effect.</a:t>
            </a:r>
            <a:endParaRPr lang="en-US" dirty="0"/>
          </a:p>
        </p:txBody>
      </p:sp>
      <p:pic>
        <p:nvPicPr>
          <p:cNvPr id="54274" name="Picture 2" descr="https://encrypted-tbn0.gstatic.com/images?q=tbn:ANd9GcR9cVjxv8IfdlnOF2wIylBs2Czfg6OkR9regG-UEDRnoD8Ut-lPo0C-Y7H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267200"/>
            <a:ext cx="4343400" cy="191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mage result for thank yo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3000372"/>
            <a:ext cx="7833701" cy="3409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Arrhythmia definitions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990600" y="17526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 Sinus </a:t>
            </a:r>
            <a:r>
              <a:rPr lang="en-US" b="1" dirty="0" err="1" smtClean="0"/>
              <a:t>bradycardia</a:t>
            </a:r>
            <a:endParaRPr lang="en-US" b="1" dirty="0" smtClean="0"/>
          </a:p>
          <a:p>
            <a:pPr lvl="0"/>
            <a:r>
              <a:rPr lang="en-US" dirty="0" smtClean="0"/>
              <a:t>Slow heart rate for age.</a:t>
            </a:r>
          </a:p>
          <a:p>
            <a:pPr lvl="0"/>
            <a:r>
              <a:rPr lang="en-US" dirty="0" smtClean="0"/>
              <a:t>P waves normal morphology and axis.</a:t>
            </a:r>
          </a:p>
          <a:p>
            <a:pPr lvl="0"/>
            <a:r>
              <a:rPr lang="en-US" dirty="0" smtClean="0"/>
              <a:t>Narrow QRS complex.</a:t>
            </a:r>
          </a:p>
          <a:p>
            <a:endParaRPr lang="en-US" dirty="0"/>
          </a:p>
        </p:txBody>
      </p:sp>
      <p:pic>
        <p:nvPicPr>
          <p:cNvPr id="29698" name="Picture 2" descr="https://encrypted-tbn1.gstatic.com/images?q=tbn:ANd9GcTY5B0FOkZwUJY5v1W_y6L-Ih0Iv4m0f37iaKcl1ti5A2Z8I8z7t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191000"/>
            <a:ext cx="5715000" cy="1228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  <a:endParaRPr lang="ar-EG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Sinus node </a:t>
            </a:r>
            <a:r>
              <a:rPr lang="en-US" dirty="0" smtClean="0"/>
              <a:t>disease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Hypothyroidism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Hypothermia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 smtClean="0"/>
              <a:t>Electrolyte abnormalities – </a:t>
            </a:r>
            <a:r>
              <a:rPr lang="en-US" dirty="0" err="1" smtClean="0"/>
              <a:t>hyperkalaemia</a:t>
            </a:r>
            <a:r>
              <a:rPr lang="en-US" dirty="0" smtClean="0"/>
              <a:t>, </a:t>
            </a:r>
            <a:r>
              <a:rPr lang="en-US" dirty="0" err="1" smtClean="0"/>
              <a:t>hypermagnesaemia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Brainstem </a:t>
            </a:r>
            <a:r>
              <a:rPr lang="en-US" dirty="0" err="1" smtClean="0"/>
              <a:t>herniation</a:t>
            </a:r>
            <a:r>
              <a:rPr lang="en-US" dirty="0" smtClean="0"/>
              <a:t> (the Cushing reflex)</a:t>
            </a:r>
            <a:endParaRPr lang="ar-EG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Arrhythmia definitions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990600" y="16764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  SVT</a:t>
            </a:r>
          </a:p>
          <a:p>
            <a:pPr lvl="0"/>
            <a:r>
              <a:rPr lang="en-US" dirty="0" smtClean="0"/>
              <a:t>rate of 220-230/min</a:t>
            </a:r>
          </a:p>
          <a:p>
            <a:pPr lvl="0"/>
            <a:r>
              <a:rPr lang="en-US" dirty="0" smtClean="0"/>
              <a:t>Regular narrow (&lt; 80 ms) complex tachycardia.</a:t>
            </a:r>
          </a:p>
          <a:p>
            <a:r>
              <a:rPr lang="en-US" dirty="0" smtClean="0"/>
              <a:t>Uniform and of sudden onset and offset.</a:t>
            </a:r>
            <a:endParaRPr lang="en-US" dirty="0"/>
          </a:p>
        </p:txBody>
      </p:sp>
      <p:pic>
        <p:nvPicPr>
          <p:cNvPr id="30726" name="Picture 6" descr="https://encrypted-tbn0.gstatic.com/images?q=tbn:ANd9GcR0B-Dn7McR4pUwUkA5bOM2xHFe2TlYMhdtA9W_nIs8l5jw8p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495800"/>
            <a:ext cx="4191000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142844" y="142876"/>
          <a:ext cx="8858280" cy="6572272"/>
        </p:xfrm>
        <a:graphic>
          <a:graphicData uri="http://schemas.openxmlformats.org/drawingml/2006/table">
            <a:tbl>
              <a:tblPr/>
              <a:tblGrid>
                <a:gridCol w="1997158"/>
                <a:gridCol w="2416814"/>
                <a:gridCol w="4444308"/>
              </a:tblGrid>
              <a:tr h="8291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Site of Origination 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780" marR="17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Automatic Mechanisms 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780" marR="17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Arial"/>
                        </a:rPr>
                        <a:t>Re-entrant Mechanisms </a:t>
                      </a:r>
                      <a:endParaRPr lang="en-US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780" marR="17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45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Sinus node</a:t>
                      </a:r>
                    </a:p>
                  </a:txBody>
                  <a:tcPr marL="1780" marR="17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Sinus tachycardia</a:t>
                      </a:r>
                    </a:p>
                  </a:txBody>
                  <a:tcPr marL="1780" marR="17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Sinoatrial node reentry</a:t>
                      </a:r>
                    </a:p>
                  </a:txBody>
                  <a:tcPr marL="1780" marR="17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02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Atrium</a:t>
                      </a:r>
                    </a:p>
                  </a:txBody>
                  <a:tcPr marL="1780" marR="17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Ectopic atrial tachycardia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Multifocal atrial tachycardia</a:t>
                      </a:r>
                    </a:p>
                  </a:txBody>
                  <a:tcPr marL="1780" marR="17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Arial"/>
                        </a:rPr>
                        <a:t>Atrial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 flutter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Intra-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Arial"/>
                        </a:rPr>
                        <a:t>atrial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 reentrant tachycardia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Arial"/>
                        </a:rPr>
                        <a:t>Atrial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 fibrillation</a:t>
                      </a:r>
                    </a:p>
                  </a:txBody>
                  <a:tcPr marL="1780" marR="17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91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Atrioventricular node</a:t>
                      </a:r>
                    </a:p>
                  </a:txBody>
                  <a:tcPr marL="1780" marR="17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Junctional ectopic tachycardia</a:t>
                      </a:r>
                    </a:p>
                  </a:txBody>
                  <a:tcPr marL="1780" marR="17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Arial"/>
                        </a:rPr>
                        <a:t>Atrioventricular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 nodal reentrant tachycardia (AVNRT)</a:t>
                      </a:r>
                    </a:p>
                  </a:txBody>
                  <a:tcPr marL="1780" marR="17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92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Accessory pathways</a:t>
                      </a:r>
                    </a:p>
                  </a:txBody>
                  <a:tcPr marL="1780" marR="17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1780" marR="17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Concealed accessory pathways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Wolff-Parkinson-White (WPW) syndrome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Permanent form of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Arial"/>
                        </a:rPr>
                        <a:t>junctional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 reciprocating tachycardia (PJRT)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Arial"/>
                        </a:rPr>
                        <a:t>Mahaim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 fiber tachycardia</a:t>
                      </a:r>
                    </a:p>
                  </a:txBody>
                  <a:tcPr marL="1780" marR="17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cdn.lifeinthefastlane.com/wp-content/uploads/2012/01/Flutter-3-1-block-rhythm-str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48174"/>
            <a:ext cx="9363075" cy="2409826"/>
          </a:xfrm>
          <a:prstGeom prst="rect">
            <a:avLst/>
          </a:prstGeom>
          <a:noFill/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atrial</a:t>
            </a:r>
            <a:r>
              <a:rPr lang="en-US" dirty="0" smtClean="0"/>
              <a:t> flutter</a:t>
            </a:r>
            <a:endParaRPr lang="ar-EG" dirty="0"/>
          </a:p>
        </p:txBody>
      </p:sp>
      <p:sp>
        <p:nvSpPr>
          <p:cNvPr id="6" name="مستطيل 5"/>
          <p:cNvSpPr/>
          <p:nvPr/>
        </p:nvSpPr>
        <p:spPr>
          <a:xfrm>
            <a:off x="714348" y="2071678"/>
            <a:ext cx="75724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/>
              <a:t>Atrial</a:t>
            </a:r>
            <a:r>
              <a:rPr lang="en-US" sz="3600" dirty="0" smtClean="0"/>
              <a:t> flutter is a type of </a:t>
            </a:r>
            <a:r>
              <a:rPr lang="en-US" sz="3600" dirty="0" err="1" smtClean="0"/>
              <a:t>supraventricular</a:t>
            </a:r>
            <a:r>
              <a:rPr lang="en-US" sz="3600" dirty="0" smtClean="0"/>
              <a:t> </a:t>
            </a:r>
            <a:r>
              <a:rPr lang="en-US" sz="3600" dirty="0" smtClean="0"/>
              <a:t>tachycardia </a:t>
            </a:r>
            <a:r>
              <a:rPr lang="en-US" sz="3600" dirty="0" smtClean="0"/>
              <a:t>caused by a re-entry circuit within the right atrium.</a:t>
            </a:r>
            <a:endParaRPr lang="ar-EG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Arrhythmia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90600" y="16764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  </a:t>
            </a:r>
            <a:r>
              <a:rPr lang="en-US" b="1" dirty="0" err="1" smtClean="0"/>
              <a:t>Atrial</a:t>
            </a:r>
            <a:r>
              <a:rPr lang="en-US" b="1" dirty="0" smtClean="0"/>
              <a:t> premature beats</a:t>
            </a:r>
            <a:endParaRPr lang="en-US" dirty="0" smtClean="0"/>
          </a:p>
          <a:p>
            <a:pPr lvl="0"/>
            <a:r>
              <a:rPr lang="en-US" dirty="0" smtClean="0"/>
              <a:t>Premature P-wave with abnormal morphology.</a:t>
            </a:r>
          </a:p>
          <a:p>
            <a:r>
              <a:rPr lang="en-US" dirty="0" smtClean="0"/>
              <a:t>may be conducted or </a:t>
            </a:r>
            <a:r>
              <a:rPr lang="en-US" dirty="0" err="1" smtClean="0"/>
              <a:t>nonconducted</a:t>
            </a:r>
            <a:r>
              <a:rPr lang="en-US" dirty="0" smtClean="0"/>
              <a:t>.</a:t>
            </a:r>
          </a:p>
          <a:p>
            <a:r>
              <a:rPr lang="en-US" sz="1400" dirty="0" smtClean="0"/>
              <a:t>The pause after a PAC is usually incomplete - i.e. the PAC usually enters the sinus node and resets its timing, causing the next sinus P to appear earlier than expected (premature ventricular complexes, by contrast, are usually followed by a </a:t>
            </a:r>
            <a:r>
              <a:rPr lang="en-US" sz="1400" b="1" dirty="0" smtClean="0"/>
              <a:t>complete </a:t>
            </a:r>
            <a:r>
              <a:rPr lang="en-US" sz="1400" dirty="0" smtClean="0"/>
              <a:t>pause because they do not usually disturb the sinus node). </a:t>
            </a:r>
            <a:endParaRPr lang="en-US" sz="1400" dirty="0"/>
          </a:p>
        </p:txBody>
      </p:sp>
      <p:pic>
        <p:nvPicPr>
          <p:cNvPr id="31748" name="Picture 4" descr="https://encrypted-tbn0.gstatic.com/images?q=tbn:ANd9GcRSk_RLTNBMynbvaW3hwEmR9ZWFixQ0ILD6GQhdbvC1TEanaLtV2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085184"/>
            <a:ext cx="5867400" cy="15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124</TotalTime>
  <Words>945</Words>
  <Application>Microsoft Office PowerPoint</Application>
  <PresentationFormat>عرض على الشاشة (3:4)‏</PresentationFormat>
  <Paragraphs>138</Paragraphs>
  <Slides>31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2" baseType="lpstr">
      <vt:lpstr>Median</vt:lpstr>
      <vt:lpstr>Arrhythmia definitions</vt:lpstr>
      <vt:lpstr>Arrhythmia definitions</vt:lpstr>
      <vt:lpstr>Arrhythmia definitions</vt:lpstr>
      <vt:lpstr>Arrhythmia definitions</vt:lpstr>
      <vt:lpstr>causes</vt:lpstr>
      <vt:lpstr>Arrhythmia definitions</vt:lpstr>
      <vt:lpstr>الشريحة 7</vt:lpstr>
      <vt:lpstr>atrial flutter</vt:lpstr>
      <vt:lpstr>Arrhythmia definitions</vt:lpstr>
      <vt:lpstr>Arrhythmia definitions</vt:lpstr>
      <vt:lpstr>Arrhythmia definitions</vt:lpstr>
      <vt:lpstr>Arrhythmia definitions</vt:lpstr>
      <vt:lpstr>Arrhythmia definitions</vt:lpstr>
      <vt:lpstr>Arrhythmia definitions</vt:lpstr>
      <vt:lpstr>Arrhythmia definitions</vt:lpstr>
      <vt:lpstr>Sinus Node Dysfunction (Sick Sinus Syndrome)</vt:lpstr>
      <vt:lpstr>ECG in Sinus Node Dysfunction </vt:lpstr>
      <vt:lpstr>الشريحة 18</vt:lpstr>
      <vt:lpstr>Definition of ECG variables</vt:lpstr>
      <vt:lpstr>Definition of ECG variables</vt:lpstr>
      <vt:lpstr>Definition of ECG variables</vt:lpstr>
      <vt:lpstr>Definition of ECG variables</vt:lpstr>
      <vt:lpstr>Definition of ECG variables</vt:lpstr>
      <vt:lpstr>Definition of ECG variables</vt:lpstr>
      <vt:lpstr>Definition of ECG variables</vt:lpstr>
      <vt:lpstr>Definition of ECG variables</vt:lpstr>
      <vt:lpstr>Definition of ECG variables</vt:lpstr>
      <vt:lpstr>Definition of ECG variables</vt:lpstr>
      <vt:lpstr>Definition of ECG variables</vt:lpstr>
      <vt:lpstr>Definition of ECG variables</vt:lpstr>
      <vt:lpstr>الشريحة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Firefox</dc:creator>
  <cp:lastModifiedBy>Firefox</cp:lastModifiedBy>
  <cp:revision>13</cp:revision>
  <dcterms:created xsi:type="dcterms:W3CDTF">2015-10-05T10:57:53Z</dcterms:created>
  <dcterms:modified xsi:type="dcterms:W3CDTF">2016-03-16T21:44:34Z</dcterms:modified>
</cp:coreProperties>
</file>